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75a963ff0e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75a963ff0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50">
                <a:solidFill>
                  <a:schemeClr val="dk1"/>
                </a:solidFill>
              </a:rPr>
              <a:t>Explain “one whole package at a time”</a:t>
            </a:r>
            <a:endParaRPr sz="1050">
              <a:solidFill>
                <a:schemeClr val="dk1"/>
              </a:solidFill>
            </a:endParaRPr>
          </a:p>
          <a:p>
            <a:pPr marL="0" lvl="0" indent="0" algn="l" rtl="0">
              <a:lnSpc>
                <a:spcPct val="115000"/>
              </a:lnSpc>
              <a:spcBef>
                <a:spcPts val="0"/>
              </a:spcBef>
              <a:spcAft>
                <a:spcPts val="0"/>
              </a:spcAft>
              <a:buNone/>
            </a:pPr>
            <a:r>
              <a:rPr lang="en" sz="1050">
                <a:solidFill>
                  <a:schemeClr val="dk1"/>
                </a:solidFill>
              </a:rPr>
              <a:t>Add notes about issues with long running jobs</a:t>
            </a:r>
            <a:endParaRPr sz="1050">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75a963ff0e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75a963ff0e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We are planning to change the GOKb integration to use this method  - this will mean we can cope with changes to the GOKb API, and potentially look at efficiencies by running the code that gets data from GOKb once while distributing to multiple Folio instances</a:t>
            </a:r>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75836ddd49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75836ddd49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75836ddd49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75836ddd49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Ask what else might be added to this list</a:t>
            </a:r>
            <a:endParaRPr/>
          </a:p>
          <a:p>
            <a:pPr marL="0" lvl="0" indent="0" algn="l" rtl="0">
              <a:spcBef>
                <a:spcPts val="0"/>
              </a:spcBef>
              <a:spcAft>
                <a:spcPts val="0"/>
              </a:spcAft>
              <a:buNone/>
            </a:pPr>
            <a:r>
              <a:rPr lang="en"/>
              <a:t>Which of the options described might work best for these and why?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5836ddd49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75836ddd49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Which data - whole KB or selective?</a:t>
            </a:r>
            <a:endParaRPr/>
          </a:p>
          <a:p>
            <a:pPr marL="0" lvl="0" indent="0" algn="l" rtl="0">
              <a:spcBef>
                <a:spcPts val="0"/>
              </a:spcBef>
              <a:spcAft>
                <a:spcPts val="0"/>
              </a:spcAft>
              <a:buNone/>
            </a:pPr>
            <a:r>
              <a:rPr lang="en"/>
              <a:t>Is the data in the external source grouped in the way you need to represent in Agreements?</a:t>
            </a:r>
            <a:endParaRPr/>
          </a:p>
          <a:p>
            <a:pPr marL="0" lvl="0" indent="0" algn="l" rtl="0">
              <a:spcBef>
                <a:spcPts val="0"/>
              </a:spcBef>
              <a:spcAft>
                <a:spcPts val="0"/>
              </a:spcAft>
              <a:buNone/>
            </a:pPr>
            <a:r>
              <a:rPr lang="en"/>
              <a:t>Which method to choose</a:t>
            </a:r>
            <a:endParaRPr/>
          </a:p>
          <a:p>
            <a:pPr marL="0" lvl="0" indent="0" algn="l" rtl="0">
              <a:spcBef>
                <a:spcPts val="0"/>
              </a:spcBef>
              <a:spcAft>
                <a:spcPts val="0"/>
              </a:spcAft>
              <a:buNone/>
            </a:pPr>
            <a:r>
              <a:rPr lang="en"/>
              <a:t>How often</a:t>
            </a:r>
            <a:endParaRPr/>
          </a:p>
          <a:p>
            <a:pPr marL="0" lvl="0" indent="0" algn="l" rtl="0">
              <a:spcBef>
                <a:spcPts val="0"/>
              </a:spcBef>
              <a:spcAft>
                <a:spcPts val="0"/>
              </a:spcAft>
              <a:buNone/>
            </a:pPr>
            <a:r>
              <a:rPr lang="en"/>
              <a:t>Keeping in sync - especially if data just disappears from the remote source</a:t>
            </a:r>
            <a:endParaRPr/>
          </a:p>
          <a:p>
            <a:pPr marL="0" lvl="0" indent="0" algn="l" rtl="0">
              <a:spcBef>
                <a:spcPts val="0"/>
              </a:spcBef>
              <a:spcAft>
                <a:spcPts val="0"/>
              </a:spcAft>
              <a:buNone/>
            </a:pPr>
            <a:r>
              <a:rPr lang="en"/>
              <a:t>Local KB - if issues with title matching etc, and multiple sources used (e.g. a KB and KBART files) then start to have a new job!</a:t>
            </a: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75836ddd49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75836ddd4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75836ddd49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75836ddd49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External - this is how eHoldings works, but limitations. Agreements doesn't have direct access to the resource metadata and so cannot offer the same functionality for External agreement lines as for Internal agreement lines (e.g. export of resources from an agreement, searching for agreements by resource metadata)</a:t>
            </a:r>
            <a:endParaRPr/>
          </a:p>
          <a:p>
            <a:pPr marL="0" lvl="0" indent="0" algn="l" rtl="0">
              <a:spcBef>
                <a:spcPts val="0"/>
              </a:spcBef>
              <a:spcAft>
                <a:spcPts val="0"/>
              </a:spcAft>
              <a:buNone/>
            </a:pPr>
            <a:endParaRPr/>
          </a:p>
          <a:p>
            <a:pPr marL="0" lvl="0" indent="0" algn="l" rtl="0">
              <a:spcBef>
                <a:spcPts val="0"/>
              </a:spcBef>
              <a:spcAft>
                <a:spcPts val="0"/>
              </a:spcAft>
              <a:buNone/>
            </a:pPr>
            <a:r>
              <a:rPr lang="en"/>
              <a:t>Detached - without a structured metadata for the resource cannot be used beyond simple free text descriptions</a:t>
            </a:r>
            <a:endParaRPr/>
          </a:p>
          <a:p>
            <a:pPr marL="0" lvl="0" indent="0" algn="l" rtl="0">
              <a:spcBef>
                <a:spcPts val="0"/>
              </a:spcBef>
              <a:spcAft>
                <a:spcPts val="0"/>
              </a:spcAft>
              <a:buNone/>
            </a:pPr>
            <a:endParaRPr/>
          </a:p>
          <a:p>
            <a:pPr marL="0" lvl="0" indent="0" algn="l" rtl="0">
              <a:spcBef>
                <a:spcPts val="0"/>
              </a:spcBef>
              <a:spcAft>
                <a:spcPts val="0"/>
              </a:spcAft>
              <a:buNone/>
            </a:pPr>
            <a:r>
              <a:rPr lang="en"/>
              <a:t>Internal - this was the original way Agreements was designed to work - by having the agreement lines reference resource descriptions stored in the Agreements module, it allows for a lot more flexibility and functionality. However, this leaves the question - how can you populate the Agreements local knowledge base with the metadata for your resources? This is the focus of the remainder of this presentation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75836ddd49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75836ddd49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Each has it's advantages and disadvantages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75836ddd49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75836ddd49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75a963ff0e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75a963ff0e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050">
                <a:solidFill>
                  <a:schemeClr val="dk1"/>
                </a:solidFill>
              </a:rPr>
              <a:t>Explain “one whole package at a time”</a:t>
            </a:r>
            <a:endParaRPr sz="105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50">
                <a:solidFill>
                  <a:schemeClr val="dk1"/>
                </a:solidFill>
              </a:rPr>
              <a:t>Add notes about issues with long running jobs</a:t>
            </a:r>
            <a:endParaRPr sz="105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1050">
                <a:solidFill>
                  <a:schemeClr val="dk1"/>
                </a:solidFill>
              </a:rPr>
              <a:t>Note it is possible to load title information independently of the packages</a:t>
            </a:r>
            <a:endParaRPr sz="1050">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75836ddd49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75836ddd49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75a963ff0e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75a963ff0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75836ddd49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75836ddd49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ERM: Connecting metadata sources</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Clr>
                <a:schemeClr val="dk1"/>
              </a:buClr>
              <a:buSzPts val="1100"/>
              <a:buFont typeface="Arial"/>
              <a:buNone/>
            </a:pPr>
            <a:r>
              <a:rPr lang="en"/>
              <a:t>WolfCon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900" b="1"/>
              <a:t>Advantages</a:t>
            </a:r>
            <a:endParaRPr sz="1900" b="1"/>
          </a:p>
          <a:p>
            <a:pPr marL="457200" lvl="0" indent="-336550" algn="l" rtl="0">
              <a:spcBef>
                <a:spcPts val="1200"/>
              </a:spcBef>
              <a:spcAft>
                <a:spcPts val="0"/>
              </a:spcAft>
              <a:buClr>
                <a:srgbClr val="474747"/>
              </a:buClr>
              <a:buSzPts val="1700"/>
              <a:buChar char="●"/>
            </a:pPr>
            <a:r>
              <a:rPr lang="en" sz="1700">
                <a:solidFill>
                  <a:srgbClr val="474747"/>
                </a:solidFill>
              </a:rPr>
              <a:t>Process can be automated</a:t>
            </a:r>
            <a:endParaRPr sz="1700">
              <a:solidFill>
                <a:srgbClr val="474747"/>
              </a:solidFill>
            </a:endParaRPr>
          </a:p>
          <a:p>
            <a:pPr marL="457200" lvl="0" indent="-336550" algn="l" rtl="0">
              <a:spcBef>
                <a:spcPts val="0"/>
              </a:spcBef>
              <a:spcAft>
                <a:spcPts val="0"/>
              </a:spcAft>
              <a:buClr>
                <a:srgbClr val="474747"/>
              </a:buClr>
              <a:buSzPts val="1700"/>
              <a:buChar char="●"/>
            </a:pPr>
            <a:r>
              <a:rPr lang="en" sz="1700">
                <a:solidFill>
                  <a:srgbClr val="474747"/>
                </a:solidFill>
              </a:rPr>
              <a:t>Changes to process can be implemented independently of Folio flower releases or CSPs</a:t>
            </a:r>
            <a:endParaRPr sz="1700">
              <a:solidFill>
                <a:srgbClr val="474747"/>
              </a:solidFill>
            </a:endParaRPr>
          </a:p>
          <a:p>
            <a:pPr marL="457200" lvl="0" indent="-336550" algn="l" rtl="0">
              <a:spcBef>
                <a:spcPts val="0"/>
              </a:spcBef>
              <a:spcAft>
                <a:spcPts val="0"/>
              </a:spcAft>
              <a:buClr>
                <a:srgbClr val="474747"/>
              </a:buClr>
              <a:buSzPts val="1700"/>
              <a:buChar char="●"/>
            </a:pPr>
            <a:r>
              <a:rPr lang="en" sz="1700">
                <a:solidFill>
                  <a:srgbClr val="474747"/>
                </a:solidFill>
              </a:rPr>
              <a:t>Opportunities for institutions to customise how their data is loaded into the Agreements local knowledge base</a:t>
            </a:r>
            <a:endParaRPr sz="1700">
              <a:solidFill>
                <a:srgbClr val="474747"/>
              </a:solidFill>
            </a:endParaRPr>
          </a:p>
          <a:p>
            <a:pPr marL="0" lvl="0" indent="0" algn="l" rtl="0">
              <a:spcBef>
                <a:spcPts val="1000"/>
              </a:spcBef>
              <a:spcAft>
                <a:spcPts val="0"/>
              </a:spcAft>
              <a:buNone/>
            </a:pPr>
            <a:r>
              <a:rPr lang="en" sz="1900" b="1"/>
              <a:t>Disadvantages</a:t>
            </a:r>
            <a:endParaRPr sz="1900" b="1"/>
          </a:p>
          <a:p>
            <a:pPr marL="457200" lvl="0" indent="-336550" algn="l" rtl="0">
              <a:spcBef>
                <a:spcPts val="1200"/>
              </a:spcBef>
              <a:spcAft>
                <a:spcPts val="0"/>
              </a:spcAft>
              <a:buClr>
                <a:srgbClr val="474747"/>
              </a:buClr>
              <a:buSzPts val="1700"/>
              <a:buChar char="●"/>
            </a:pPr>
            <a:r>
              <a:rPr lang="en" sz="1700">
                <a:solidFill>
                  <a:srgbClr val="474747"/>
                </a:solidFill>
              </a:rPr>
              <a:t>Requires external development of software which can add data via the package API</a:t>
            </a:r>
            <a:endParaRPr sz="1700">
              <a:solidFill>
                <a:srgbClr val="474747"/>
              </a:solidFill>
            </a:endParaRPr>
          </a:p>
          <a:p>
            <a:pPr marL="457200" lvl="0" indent="-336550" algn="l" rtl="0">
              <a:spcBef>
                <a:spcPts val="0"/>
              </a:spcBef>
              <a:spcAft>
                <a:spcPts val="0"/>
              </a:spcAft>
              <a:buClr>
                <a:srgbClr val="474747"/>
              </a:buClr>
              <a:buSzPts val="1700"/>
              <a:buChar char="●"/>
            </a:pPr>
            <a:r>
              <a:rPr lang="en" sz="1700">
                <a:solidFill>
                  <a:srgbClr val="474747"/>
                </a:solidFill>
              </a:rPr>
              <a:t>Process hasn’t been developed with knowledge base synchronisation in mind</a:t>
            </a:r>
            <a:endParaRPr sz="1700">
              <a:solidFill>
                <a:srgbClr val="474747"/>
              </a:solidFill>
            </a:endParaRPr>
          </a:p>
          <a:p>
            <a:pPr marL="457200" lvl="0" indent="-336550" algn="l" rtl="0">
              <a:spcBef>
                <a:spcPts val="0"/>
              </a:spcBef>
              <a:spcAft>
                <a:spcPts val="0"/>
              </a:spcAft>
              <a:buClr>
                <a:srgbClr val="474747"/>
              </a:buClr>
              <a:buSzPts val="1700"/>
              <a:buChar char="●"/>
            </a:pPr>
            <a:r>
              <a:rPr lang="en" sz="1700">
                <a:solidFill>
                  <a:srgbClr val="474747"/>
                </a:solidFill>
              </a:rPr>
              <a:t>Data has to be added one whole package at a time</a:t>
            </a:r>
            <a:endParaRPr sz="1700">
              <a:solidFill>
                <a:srgbClr val="474747"/>
              </a:solidFill>
            </a:endParaRPr>
          </a:p>
          <a:p>
            <a:pPr marL="457200" lvl="0" indent="-336550" algn="l" rtl="0">
              <a:spcBef>
                <a:spcPts val="0"/>
              </a:spcBef>
              <a:spcAft>
                <a:spcPts val="0"/>
              </a:spcAft>
              <a:buClr>
                <a:srgbClr val="474747"/>
              </a:buClr>
              <a:buSzPts val="1700"/>
              <a:buChar char="●"/>
            </a:pPr>
            <a:r>
              <a:rPr lang="en" sz="1700">
                <a:solidFill>
                  <a:srgbClr val="474747"/>
                </a:solidFill>
              </a:rPr>
              <a:t>Folio deployments not always friendly to long running jobs</a:t>
            </a:r>
            <a:endParaRPr sz="1700" b="1"/>
          </a:p>
        </p:txBody>
      </p:sp>
      <p:sp>
        <p:nvSpPr>
          <p:cNvPr id="109" name="Google Shape;109;p22"/>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Package Import API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b="1"/>
              <a:t>How it works</a:t>
            </a:r>
            <a:endParaRPr sz="2100" b="1"/>
          </a:p>
          <a:p>
            <a:pPr marL="0" lvl="0" indent="0" algn="l" rtl="0">
              <a:spcBef>
                <a:spcPts val="1200"/>
              </a:spcBef>
              <a:spcAft>
                <a:spcPts val="0"/>
              </a:spcAft>
              <a:buNone/>
            </a:pPr>
            <a:r>
              <a:rPr lang="en" sz="1900">
                <a:solidFill>
                  <a:srgbClr val="474747"/>
                </a:solidFill>
              </a:rPr>
              <a:t>New process currently in development, designed to make it easier to push data into the Agreements local knowledge base. Similar to the </a:t>
            </a:r>
            <a:r>
              <a:rPr lang="en" sz="1900" b="1">
                <a:solidFill>
                  <a:srgbClr val="474747"/>
                </a:solidFill>
              </a:rPr>
              <a:t>Package Import API</a:t>
            </a:r>
            <a:r>
              <a:rPr lang="en" sz="1900">
                <a:solidFill>
                  <a:srgbClr val="474747"/>
                </a:solidFill>
              </a:rPr>
              <a:t> it is a new API to support pushing data into Folio, but crucially it is being designed with knowledge base synchronisation in mind and addresses some of the issues with the current methods</a:t>
            </a:r>
            <a:endParaRPr sz="2100" b="1"/>
          </a:p>
        </p:txBody>
      </p:sp>
      <p:sp>
        <p:nvSpPr>
          <p:cNvPr id="115" name="Google Shape;115;p23"/>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Push KB</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None/>
            </a:pPr>
            <a:r>
              <a:rPr lang="en" b="1"/>
              <a:t>Advantages</a:t>
            </a:r>
            <a:endParaRPr b="1"/>
          </a:p>
          <a:p>
            <a:pPr marL="457200" lvl="0" indent="-330200" algn="l" rtl="0">
              <a:lnSpc>
                <a:spcPct val="105000"/>
              </a:lnSpc>
              <a:spcBef>
                <a:spcPts val="1200"/>
              </a:spcBef>
              <a:spcAft>
                <a:spcPts val="0"/>
              </a:spcAft>
              <a:buClr>
                <a:srgbClr val="474747"/>
              </a:buClr>
              <a:buSzPts val="1600"/>
              <a:buChar char="●"/>
            </a:pPr>
            <a:r>
              <a:rPr lang="en" sz="1600">
                <a:solidFill>
                  <a:srgbClr val="474747"/>
                </a:solidFill>
              </a:rPr>
              <a:t>Separate import of general package information (package name/provider etc.) and title level data for the package</a:t>
            </a:r>
            <a:endParaRPr sz="1600">
              <a:solidFill>
                <a:srgbClr val="474747"/>
              </a:solidFill>
            </a:endParaRPr>
          </a:p>
          <a:p>
            <a:pPr marL="457200" lvl="0" indent="-330200" algn="l" rtl="0">
              <a:lnSpc>
                <a:spcPct val="105000"/>
              </a:lnSpc>
              <a:spcBef>
                <a:spcPts val="0"/>
              </a:spcBef>
              <a:spcAft>
                <a:spcPts val="0"/>
              </a:spcAft>
              <a:buClr>
                <a:srgbClr val="474747"/>
              </a:buClr>
              <a:buSzPts val="1600"/>
              <a:buChar char="●"/>
            </a:pPr>
            <a:r>
              <a:rPr lang="en" sz="1600">
                <a:solidFill>
                  <a:srgbClr val="474747"/>
                </a:solidFill>
              </a:rPr>
              <a:t>Avoids long running jobs</a:t>
            </a:r>
            <a:endParaRPr sz="1600">
              <a:solidFill>
                <a:srgbClr val="474747"/>
              </a:solidFill>
            </a:endParaRPr>
          </a:p>
          <a:p>
            <a:pPr marL="457200" lvl="0" indent="-330200" algn="l" rtl="0">
              <a:lnSpc>
                <a:spcPct val="105000"/>
              </a:lnSpc>
              <a:spcBef>
                <a:spcPts val="0"/>
              </a:spcBef>
              <a:spcAft>
                <a:spcPts val="0"/>
              </a:spcAft>
              <a:buClr>
                <a:srgbClr val="474747"/>
              </a:buClr>
              <a:buSzPts val="1600"/>
              <a:buChar char="●"/>
            </a:pPr>
            <a:r>
              <a:rPr lang="en" sz="1600">
                <a:solidFill>
                  <a:srgbClr val="474747"/>
                </a:solidFill>
              </a:rPr>
              <a:t>Improved approach to identifying errors or issues with data synchronisation</a:t>
            </a:r>
            <a:endParaRPr sz="1600">
              <a:solidFill>
                <a:srgbClr val="474747"/>
              </a:solidFill>
            </a:endParaRPr>
          </a:p>
          <a:p>
            <a:pPr marL="457200" lvl="0" indent="-330200" algn="l" rtl="0">
              <a:lnSpc>
                <a:spcPct val="105000"/>
              </a:lnSpc>
              <a:spcBef>
                <a:spcPts val="0"/>
              </a:spcBef>
              <a:spcAft>
                <a:spcPts val="0"/>
              </a:spcAft>
              <a:buClr>
                <a:srgbClr val="474747"/>
              </a:buClr>
              <a:buSzPts val="1600"/>
              <a:buChar char="●"/>
            </a:pPr>
            <a:r>
              <a:rPr lang="en" sz="1600">
                <a:solidFill>
                  <a:srgbClr val="474747"/>
                </a:solidFill>
              </a:rPr>
              <a:t>Process can be automated</a:t>
            </a:r>
            <a:endParaRPr sz="1600">
              <a:solidFill>
                <a:srgbClr val="474747"/>
              </a:solidFill>
            </a:endParaRPr>
          </a:p>
          <a:p>
            <a:pPr marL="457200" lvl="0" indent="-330200" algn="l" rtl="0">
              <a:lnSpc>
                <a:spcPct val="105000"/>
              </a:lnSpc>
              <a:spcBef>
                <a:spcPts val="0"/>
              </a:spcBef>
              <a:spcAft>
                <a:spcPts val="0"/>
              </a:spcAft>
              <a:buClr>
                <a:srgbClr val="474747"/>
              </a:buClr>
              <a:buSzPts val="1600"/>
              <a:buChar char="●"/>
            </a:pPr>
            <a:r>
              <a:rPr lang="en" sz="1600">
                <a:solidFill>
                  <a:srgbClr val="474747"/>
                </a:solidFill>
              </a:rPr>
              <a:t>Changes to process can be implemented independently of Folio flower releases or CSPs</a:t>
            </a:r>
            <a:endParaRPr sz="1600">
              <a:solidFill>
                <a:srgbClr val="474747"/>
              </a:solidFill>
            </a:endParaRPr>
          </a:p>
          <a:p>
            <a:pPr marL="457200" lvl="0" indent="-330200" algn="l" rtl="0">
              <a:lnSpc>
                <a:spcPct val="105000"/>
              </a:lnSpc>
              <a:spcBef>
                <a:spcPts val="0"/>
              </a:spcBef>
              <a:spcAft>
                <a:spcPts val="0"/>
              </a:spcAft>
              <a:buClr>
                <a:srgbClr val="474747"/>
              </a:buClr>
              <a:buSzPts val="1600"/>
              <a:buChar char="●"/>
            </a:pPr>
            <a:r>
              <a:rPr lang="en" sz="1600">
                <a:solidFill>
                  <a:srgbClr val="474747"/>
                </a:solidFill>
              </a:rPr>
              <a:t>Opportunities for institutions to customise how their data is loaded into the Agreements local knowledge base</a:t>
            </a:r>
            <a:endParaRPr sz="1600">
              <a:solidFill>
                <a:srgbClr val="474747"/>
              </a:solidFill>
            </a:endParaRPr>
          </a:p>
          <a:p>
            <a:pPr marL="457200" lvl="0" indent="-330200" algn="l" rtl="0">
              <a:lnSpc>
                <a:spcPct val="105000"/>
              </a:lnSpc>
              <a:spcBef>
                <a:spcPts val="0"/>
              </a:spcBef>
              <a:spcAft>
                <a:spcPts val="0"/>
              </a:spcAft>
              <a:buClr>
                <a:srgbClr val="474747"/>
              </a:buClr>
              <a:buSzPts val="1600"/>
              <a:buChar char="●"/>
            </a:pPr>
            <a:r>
              <a:rPr lang="en" sz="1600">
                <a:solidFill>
                  <a:srgbClr val="474747"/>
                </a:solidFill>
              </a:rPr>
              <a:t>Opportunities for institutions with common requirements to collaborate on building data synchronisation processes for specific external knowledge bases</a:t>
            </a:r>
            <a:endParaRPr sz="1600" b="1"/>
          </a:p>
          <a:p>
            <a:pPr marL="0" lvl="0" indent="0" algn="l" rtl="0">
              <a:lnSpc>
                <a:spcPct val="105000"/>
              </a:lnSpc>
              <a:spcBef>
                <a:spcPts val="1000"/>
              </a:spcBef>
              <a:spcAft>
                <a:spcPts val="0"/>
              </a:spcAft>
              <a:buNone/>
            </a:pPr>
            <a:r>
              <a:rPr lang="en" b="1"/>
              <a:t>Disadvantages</a:t>
            </a:r>
            <a:endParaRPr b="1"/>
          </a:p>
          <a:p>
            <a:pPr marL="457200" lvl="0" indent="-330200" algn="l" rtl="0">
              <a:lnSpc>
                <a:spcPct val="105000"/>
              </a:lnSpc>
              <a:spcBef>
                <a:spcPts val="1200"/>
              </a:spcBef>
              <a:spcAft>
                <a:spcPts val="0"/>
              </a:spcAft>
              <a:buSzPts val="1600"/>
              <a:buChar char="●"/>
            </a:pPr>
            <a:r>
              <a:rPr lang="en" sz="1600">
                <a:solidFill>
                  <a:srgbClr val="474747"/>
                </a:solidFill>
              </a:rPr>
              <a:t>Requires external development of software which can add data via the package API</a:t>
            </a:r>
            <a:endParaRPr sz="1600">
              <a:solidFill>
                <a:srgbClr val="474747"/>
              </a:solidFill>
            </a:endParaRPr>
          </a:p>
          <a:p>
            <a:pPr marL="0" lvl="0" indent="0" algn="l" rtl="0">
              <a:lnSpc>
                <a:spcPct val="105000"/>
              </a:lnSpc>
              <a:spcBef>
                <a:spcPts val="0"/>
              </a:spcBef>
              <a:spcAft>
                <a:spcPts val="0"/>
              </a:spcAft>
              <a:buNone/>
            </a:pPr>
            <a:endParaRPr sz="1450">
              <a:solidFill>
                <a:srgbClr val="474747"/>
              </a:solidFill>
            </a:endParaRPr>
          </a:p>
        </p:txBody>
      </p:sp>
      <p:sp>
        <p:nvSpPr>
          <p:cNvPr id="121" name="Google Shape;121;p24"/>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Push KB</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Potential sources of resource metadata</a:t>
            </a:r>
            <a:endParaRPr/>
          </a:p>
        </p:txBody>
      </p:sp>
      <p:sp>
        <p:nvSpPr>
          <p:cNvPr id="127" name="Google Shape;127;p25"/>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GOKb</a:t>
            </a:r>
            <a:endParaRPr b="1"/>
          </a:p>
          <a:p>
            <a:pPr marL="0" lvl="0" indent="0" algn="l" rtl="0">
              <a:spcBef>
                <a:spcPts val="1200"/>
              </a:spcBef>
              <a:spcAft>
                <a:spcPts val="0"/>
              </a:spcAft>
              <a:buNone/>
            </a:pPr>
            <a:r>
              <a:rPr lang="en" b="1"/>
              <a:t>SFX</a:t>
            </a:r>
            <a:endParaRPr b="1"/>
          </a:p>
          <a:p>
            <a:pPr marL="0" lvl="0" indent="0" algn="l" rtl="0">
              <a:spcBef>
                <a:spcPts val="1200"/>
              </a:spcBef>
              <a:spcAft>
                <a:spcPts val="0"/>
              </a:spcAft>
              <a:buNone/>
            </a:pPr>
            <a:r>
              <a:rPr lang="en" b="1"/>
              <a:t>OCLC</a:t>
            </a:r>
            <a:endParaRPr b="1"/>
          </a:p>
          <a:p>
            <a:pPr marL="0" lvl="0" indent="0" algn="l" rtl="0">
              <a:spcBef>
                <a:spcPts val="1200"/>
              </a:spcBef>
              <a:spcAft>
                <a:spcPts val="0"/>
              </a:spcAft>
              <a:buNone/>
            </a:pPr>
            <a:r>
              <a:rPr lang="en" b="1"/>
              <a:t>Serials Solutions</a:t>
            </a:r>
            <a:endParaRPr b="1"/>
          </a:p>
          <a:p>
            <a:pPr marL="0" lvl="0" indent="0" algn="l" rtl="0">
              <a:spcBef>
                <a:spcPts val="1200"/>
              </a:spcBef>
              <a:spcAft>
                <a:spcPts val="0"/>
              </a:spcAft>
              <a:buNone/>
            </a:pPr>
            <a:r>
              <a:rPr lang="en" b="1"/>
              <a:t>Vendor supplied data</a:t>
            </a:r>
            <a:endParaRPr b="1"/>
          </a:p>
          <a:p>
            <a:pPr marL="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Challenges for external data sources</a:t>
            </a:r>
            <a:endParaRPr/>
          </a:p>
        </p:txBody>
      </p:sp>
      <p:sp>
        <p:nvSpPr>
          <p:cNvPr id="133" name="Google Shape;133;p26"/>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lnSpcReduction="10000"/>
          </a:bodyPr>
          <a:lstStyle/>
          <a:p>
            <a:pPr marL="457200" lvl="0" indent="-393700" algn="l" rtl="0">
              <a:spcBef>
                <a:spcPts val="0"/>
              </a:spcBef>
              <a:spcAft>
                <a:spcPts val="0"/>
              </a:spcAft>
              <a:buSzPts val="2600"/>
              <a:buChar char="●"/>
            </a:pPr>
            <a:r>
              <a:rPr lang="en" sz="2600"/>
              <a:t>Which data</a:t>
            </a:r>
            <a:endParaRPr sz="2600"/>
          </a:p>
          <a:p>
            <a:pPr marL="457200" lvl="0" indent="-393700" algn="l" rtl="0">
              <a:spcBef>
                <a:spcPts val="0"/>
              </a:spcBef>
              <a:spcAft>
                <a:spcPts val="0"/>
              </a:spcAft>
              <a:buSzPts val="2600"/>
              <a:buChar char="●"/>
            </a:pPr>
            <a:r>
              <a:rPr lang="en" sz="2600"/>
              <a:t>Data mapping - how do you want to represent the data in Agreements</a:t>
            </a:r>
            <a:endParaRPr sz="2600"/>
          </a:p>
          <a:p>
            <a:pPr marL="457200" lvl="0" indent="-393700" algn="l" rtl="0">
              <a:spcBef>
                <a:spcPts val="0"/>
              </a:spcBef>
              <a:spcAft>
                <a:spcPts val="0"/>
              </a:spcAft>
              <a:buSzPts val="2600"/>
              <a:buChar char="●"/>
            </a:pPr>
            <a:r>
              <a:rPr lang="en" sz="2600"/>
              <a:t>Method of exchanging data</a:t>
            </a:r>
            <a:endParaRPr sz="2600"/>
          </a:p>
          <a:p>
            <a:pPr marL="457200" lvl="0" indent="-393700" algn="l" rtl="0">
              <a:spcBef>
                <a:spcPts val="0"/>
              </a:spcBef>
              <a:spcAft>
                <a:spcPts val="0"/>
              </a:spcAft>
              <a:buSzPts val="2600"/>
              <a:buChar char="●"/>
            </a:pPr>
            <a:r>
              <a:rPr lang="en" sz="2600"/>
              <a:t>Frequency</a:t>
            </a:r>
            <a:endParaRPr sz="2600"/>
          </a:p>
          <a:p>
            <a:pPr marL="457200" lvl="0" indent="-393700" algn="l" rtl="0">
              <a:spcBef>
                <a:spcPts val="0"/>
              </a:spcBef>
              <a:spcAft>
                <a:spcPts val="0"/>
              </a:spcAft>
              <a:buSzPts val="2600"/>
              <a:buChar char="●"/>
            </a:pPr>
            <a:r>
              <a:rPr lang="en" sz="2600"/>
              <a:t>Keeping in sync</a:t>
            </a:r>
            <a:endParaRPr sz="2600"/>
          </a:p>
          <a:p>
            <a:pPr marL="457200" lvl="0" indent="-393700" algn="l" rtl="0">
              <a:spcBef>
                <a:spcPts val="0"/>
              </a:spcBef>
              <a:spcAft>
                <a:spcPts val="0"/>
              </a:spcAft>
              <a:buSzPts val="2600"/>
              <a:buChar char="●"/>
            </a:pPr>
            <a:r>
              <a:rPr lang="en" sz="2600"/>
              <a:t>Challenges of managing a local KB</a:t>
            </a:r>
            <a:endParaRPr sz="26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Agreements and Resources</a:t>
            </a:r>
            <a:endParaRPr/>
          </a:p>
        </p:txBody>
      </p:sp>
      <p:sp>
        <p:nvSpPr>
          <p:cNvPr id="61" name="Google Shape;61;p14"/>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 Folio Agreement represents an agreement between the library and a supplier to:</a:t>
            </a:r>
            <a:endParaRPr/>
          </a:p>
          <a:p>
            <a:pPr marL="457200" lvl="0" indent="-342900" algn="l" rtl="0">
              <a:spcBef>
                <a:spcPts val="1200"/>
              </a:spcBef>
              <a:spcAft>
                <a:spcPts val="0"/>
              </a:spcAft>
              <a:buSzPts val="1800"/>
              <a:buChar char="●"/>
            </a:pPr>
            <a:r>
              <a:rPr lang="en"/>
              <a:t>Give access to a set of resources</a:t>
            </a:r>
            <a:endParaRPr/>
          </a:p>
          <a:p>
            <a:pPr marL="457200" lvl="0" indent="-342900" algn="l" rtl="0">
              <a:spcBef>
                <a:spcPts val="0"/>
              </a:spcBef>
              <a:spcAft>
                <a:spcPts val="0"/>
              </a:spcAft>
              <a:buSzPts val="1800"/>
              <a:buChar char="●"/>
            </a:pPr>
            <a:r>
              <a:rPr lang="en"/>
              <a:t>Under a specific license</a:t>
            </a:r>
            <a:endParaRPr/>
          </a:p>
          <a:p>
            <a:pPr marL="457200" lvl="0" indent="-342900" algn="l" rtl="0">
              <a:spcBef>
                <a:spcPts val="0"/>
              </a:spcBef>
              <a:spcAft>
                <a:spcPts val="0"/>
              </a:spcAft>
              <a:buSzPts val="1800"/>
              <a:buChar char="●"/>
            </a:pPr>
            <a:r>
              <a:rPr lang="en"/>
              <a:t>For a period of time</a:t>
            </a:r>
            <a:endParaRPr/>
          </a:p>
          <a:p>
            <a:pPr marL="0" lvl="0" indent="0" algn="l" rtl="0">
              <a:spcBef>
                <a:spcPts val="1200"/>
              </a:spcBef>
              <a:spcAft>
                <a:spcPts val="0"/>
              </a:spcAft>
              <a:buNone/>
            </a:pPr>
            <a:r>
              <a:rPr lang="en"/>
              <a:t>Although there is some flexibility in how an institution chooses to represent agreements and group together their resources within an agreement .</a:t>
            </a:r>
            <a:endParaRPr/>
          </a:p>
          <a:p>
            <a:pPr marL="0" lvl="0" indent="0" algn="l" rtl="0">
              <a:spcBef>
                <a:spcPts val="1200"/>
              </a:spcBef>
              <a:spcAft>
                <a:spcPts val="0"/>
              </a:spcAft>
              <a:buNone/>
            </a:pPr>
            <a:r>
              <a:rPr lang="en"/>
              <a:t>Resources are linked to agreements via an "agreement line" which can either represent a single title (serial or monograph) or a group of resources that come together (a package)</a:t>
            </a:r>
            <a:endParaRPr/>
          </a:p>
          <a:p>
            <a:pPr marL="0" lvl="0" indent="0" algn="l" rtl="0">
              <a:spcBef>
                <a:spcPts val="1200"/>
              </a:spcBef>
              <a:spcAft>
                <a:spcPts val="1200"/>
              </a:spcAft>
              <a:buNone/>
            </a:pPr>
            <a:r>
              <a:rPr lang="en"/>
              <a:t>This presentation focuses on methods of making resource metadata available in Folio Agreements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Agreement line types</a:t>
            </a:r>
            <a:endParaRPr/>
          </a:p>
        </p:txBody>
      </p:sp>
      <p:sp>
        <p:nvSpPr>
          <p:cNvPr id="67" name="Google Shape;67;p15"/>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dk1"/>
              </a:buClr>
              <a:buSzPct val="61111"/>
              <a:buFont typeface="Arial"/>
              <a:buNone/>
            </a:pPr>
            <a:r>
              <a:rPr lang="en"/>
              <a:t>There are three types of agreement line, each type allowing a different mechanism for describing the resource covered by that agreement line:</a:t>
            </a:r>
            <a:endParaRPr/>
          </a:p>
          <a:p>
            <a:pPr marL="0" lvl="0" indent="0" algn="l" rtl="0">
              <a:spcBef>
                <a:spcPts val="1200"/>
              </a:spcBef>
              <a:spcAft>
                <a:spcPts val="0"/>
              </a:spcAft>
              <a:buNone/>
            </a:pPr>
            <a:r>
              <a:rPr lang="en" b="1"/>
              <a:t>Internal</a:t>
            </a:r>
            <a:endParaRPr b="1"/>
          </a:p>
          <a:p>
            <a:pPr marL="0" lvl="0" indent="0" algn="l" rtl="0">
              <a:spcBef>
                <a:spcPts val="1200"/>
              </a:spcBef>
              <a:spcAft>
                <a:spcPts val="0"/>
              </a:spcAft>
              <a:buNone/>
            </a:pPr>
            <a:r>
              <a:rPr lang="en"/>
              <a:t>Internal agreement lines point to resources described within the Agreement's local knowledge base</a:t>
            </a:r>
            <a:endParaRPr b="1"/>
          </a:p>
          <a:p>
            <a:pPr marL="0" lvl="0" indent="0" algn="l" rtl="0">
              <a:spcBef>
                <a:spcPts val="1200"/>
              </a:spcBef>
              <a:spcAft>
                <a:spcPts val="0"/>
              </a:spcAft>
              <a:buNone/>
            </a:pPr>
            <a:r>
              <a:rPr lang="en" b="1"/>
              <a:t>External</a:t>
            </a:r>
            <a:endParaRPr b="1"/>
          </a:p>
          <a:p>
            <a:pPr marL="0" lvl="0" indent="0" algn="l" rtl="0">
              <a:spcBef>
                <a:spcPts val="1200"/>
              </a:spcBef>
              <a:spcAft>
                <a:spcPts val="0"/>
              </a:spcAft>
              <a:buNone/>
            </a:pPr>
            <a:r>
              <a:rPr lang="en"/>
              <a:t>External agreement lines point to resources described elsewhere - currently this means a link to the eHoldings application, although the design of these means that they could point to other remote sources</a:t>
            </a:r>
            <a:endParaRPr/>
          </a:p>
          <a:p>
            <a:pPr marL="0" lvl="0" indent="0" algn="l" rtl="0">
              <a:spcBef>
                <a:spcPts val="1200"/>
              </a:spcBef>
              <a:spcAft>
                <a:spcPts val="0"/>
              </a:spcAft>
              <a:buNone/>
            </a:pPr>
            <a:r>
              <a:rPr lang="en" b="1"/>
              <a:t>Detached</a:t>
            </a:r>
            <a:endParaRPr b="1"/>
          </a:p>
          <a:p>
            <a:pPr marL="0" lvl="0" indent="0" algn="l" rtl="0">
              <a:spcBef>
                <a:spcPts val="1200"/>
              </a:spcBef>
              <a:spcAft>
                <a:spcPts val="1200"/>
              </a:spcAft>
              <a:buClr>
                <a:schemeClr val="dk1"/>
              </a:buClr>
              <a:buSzPct val="61111"/>
              <a:buFont typeface="Arial"/>
              <a:buNone/>
            </a:pPr>
            <a:r>
              <a:rPr lang="en"/>
              <a:t>Detached agreement lines don't link to a resource record but just have a free text description field which can be used to describe the resource. These can be used independently of any resource metadata you have access to</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Populating the internal knowledge base</a:t>
            </a:r>
            <a:endParaRPr/>
          </a:p>
        </p:txBody>
      </p:sp>
      <p:sp>
        <p:nvSpPr>
          <p:cNvPr id="73" name="Google Shape;73;p16"/>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a:t>There are currently 3 ways to populate the Agreements internal knowledge base and another 1 under development. </a:t>
            </a:r>
            <a:endParaRPr sz="2100"/>
          </a:p>
          <a:p>
            <a:pPr marL="457200" lvl="0" indent="-361950" algn="l" rtl="0">
              <a:spcBef>
                <a:spcPts val="1200"/>
              </a:spcBef>
              <a:spcAft>
                <a:spcPts val="0"/>
              </a:spcAft>
              <a:buSzPts val="2100"/>
              <a:buChar char="●"/>
            </a:pPr>
            <a:r>
              <a:rPr lang="en" sz="2100"/>
              <a:t>Knowledge base adapters</a:t>
            </a:r>
            <a:endParaRPr sz="2100"/>
          </a:p>
          <a:p>
            <a:pPr marL="457200" lvl="0" indent="-361950" algn="l" rtl="0">
              <a:spcBef>
                <a:spcPts val="0"/>
              </a:spcBef>
              <a:spcAft>
                <a:spcPts val="0"/>
              </a:spcAft>
              <a:buSzPts val="2100"/>
              <a:buChar char="●"/>
            </a:pPr>
            <a:r>
              <a:rPr lang="en" sz="2100"/>
              <a:t>File import</a:t>
            </a:r>
            <a:endParaRPr sz="2100"/>
          </a:p>
          <a:p>
            <a:pPr marL="457200" lvl="0" indent="-361950" algn="l" rtl="0">
              <a:spcBef>
                <a:spcPts val="0"/>
              </a:spcBef>
              <a:spcAft>
                <a:spcPts val="0"/>
              </a:spcAft>
              <a:buSzPts val="2100"/>
              <a:buChar char="●"/>
            </a:pPr>
            <a:r>
              <a:rPr lang="en" sz="2100"/>
              <a:t>Package Import API</a:t>
            </a:r>
            <a:endParaRPr sz="2100"/>
          </a:p>
          <a:p>
            <a:pPr marL="457200" lvl="0" indent="-361950" algn="l" rtl="0">
              <a:spcBef>
                <a:spcPts val="0"/>
              </a:spcBef>
              <a:spcAft>
                <a:spcPts val="0"/>
              </a:spcAft>
              <a:buSzPts val="2100"/>
              <a:buChar char="●"/>
            </a:pPr>
            <a:r>
              <a:rPr lang="en" sz="2100"/>
              <a:t>Push KB</a:t>
            </a:r>
            <a:endParaRPr sz="2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b="1"/>
              <a:t>How it works</a:t>
            </a:r>
            <a:endParaRPr sz="2100" b="1"/>
          </a:p>
          <a:p>
            <a:pPr marL="0" lvl="0" indent="0" algn="l" rtl="0">
              <a:spcBef>
                <a:spcPts val="1200"/>
              </a:spcBef>
              <a:spcAft>
                <a:spcPts val="0"/>
              </a:spcAft>
              <a:buClr>
                <a:schemeClr val="dk1"/>
              </a:buClr>
              <a:buSzPts val="1100"/>
              <a:buFont typeface="Arial"/>
              <a:buNone/>
            </a:pPr>
            <a:r>
              <a:rPr lang="en"/>
              <a:t>In the Agreements module (mod-agreements), there is a set of code called an “adapter” for each external type of knowledge base you wish to get data from. The adapter needs to be able to:</a:t>
            </a:r>
            <a:endParaRPr/>
          </a:p>
          <a:p>
            <a:pPr marL="457200" lvl="0" indent="-342900" algn="l" rtl="0">
              <a:spcBef>
                <a:spcPts val="1200"/>
              </a:spcBef>
              <a:spcAft>
                <a:spcPts val="0"/>
              </a:spcAft>
              <a:buSzPts val="1800"/>
              <a:buChar char="●"/>
            </a:pPr>
            <a:r>
              <a:rPr lang="en"/>
              <a:t>Request complete package data (i.e. information about the package and all the content of the package) from the external knowledge base (e.g. via an API)</a:t>
            </a:r>
            <a:endParaRPr/>
          </a:p>
          <a:p>
            <a:pPr marL="457200" lvl="0" indent="-342900" algn="l" rtl="0">
              <a:spcBef>
                <a:spcPts val="0"/>
              </a:spcBef>
              <a:spcAft>
                <a:spcPts val="0"/>
              </a:spcAft>
              <a:buSzPts val="1800"/>
              <a:buChar char="●"/>
            </a:pPr>
            <a:r>
              <a:rPr lang="en"/>
              <a:t>Extract the data from the response and map it to a format defined by Agreements</a:t>
            </a:r>
            <a:endParaRPr/>
          </a:p>
        </p:txBody>
      </p:sp>
      <p:sp>
        <p:nvSpPr>
          <p:cNvPr id="79" name="Google Shape;79;p17"/>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Knowledge base Adapters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sz="2050" b="1"/>
              <a:t>Advantages</a:t>
            </a:r>
            <a:endParaRPr sz="2050" b="1"/>
          </a:p>
          <a:p>
            <a:pPr marL="457200" lvl="0" indent="-325755" algn="l" rtl="0">
              <a:spcBef>
                <a:spcPts val="1200"/>
              </a:spcBef>
              <a:spcAft>
                <a:spcPts val="0"/>
              </a:spcAft>
              <a:buSzPct val="100000"/>
              <a:buChar char="●"/>
            </a:pPr>
            <a:r>
              <a:rPr lang="en"/>
              <a:t>Single adapter needed for each external knowledge base API</a:t>
            </a:r>
            <a:endParaRPr/>
          </a:p>
          <a:p>
            <a:pPr marL="457200" lvl="0" indent="-325755" algn="l" rtl="0">
              <a:spcBef>
                <a:spcPts val="0"/>
              </a:spcBef>
              <a:spcAft>
                <a:spcPts val="0"/>
              </a:spcAft>
              <a:buSzPct val="100000"/>
              <a:buChar char="●"/>
            </a:pPr>
            <a:r>
              <a:rPr lang="en"/>
              <a:t>Distributed with the agreements module and so available to all Folio users</a:t>
            </a:r>
            <a:endParaRPr/>
          </a:p>
          <a:p>
            <a:pPr marL="457200" lvl="0" indent="-325755" algn="l" rtl="0">
              <a:spcBef>
                <a:spcPts val="0"/>
              </a:spcBef>
              <a:spcAft>
                <a:spcPts val="0"/>
              </a:spcAft>
              <a:buSzPct val="100000"/>
              <a:buChar char="●"/>
            </a:pPr>
            <a:r>
              <a:rPr lang="en"/>
              <a:t>Automated process intended to work without manual intervention</a:t>
            </a:r>
            <a:endParaRPr/>
          </a:p>
          <a:p>
            <a:pPr marL="457200" lvl="0" indent="-325755" algn="l" rtl="0">
              <a:spcBef>
                <a:spcPts val="0"/>
              </a:spcBef>
              <a:spcAft>
                <a:spcPts val="0"/>
              </a:spcAft>
              <a:buSzPct val="100000"/>
              <a:buChar char="●"/>
            </a:pPr>
            <a:r>
              <a:rPr lang="en"/>
              <a:t>Process runs once an hour meaning relatively short delays between data being updated in the external knowledge base and seeing that data in the Agreements local knowledge base</a:t>
            </a:r>
            <a:endParaRPr/>
          </a:p>
          <a:p>
            <a:pPr marL="0" lvl="0" indent="0" algn="l" rtl="0">
              <a:spcBef>
                <a:spcPts val="1200"/>
              </a:spcBef>
              <a:spcAft>
                <a:spcPts val="0"/>
              </a:spcAft>
              <a:buNone/>
            </a:pPr>
            <a:r>
              <a:rPr lang="en" sz="2035" b="1"/>
              <a:t>Disadvantages</a:t>
            </a:r>
            <a:endParaRPr sz="2035" b="1"/>
          </a:p>
          <a:p>
            <a:pPr marL="457200" lvl="0" indent="-325755" algn="l" rtl="0">
              <a:spcBef>
                <a:spcPts val="1200"/>
              </a:spcBef>
              <a:spcAft>
                <a:spcPts val="0"/>
              </a:spcAft>
              <a:buSzPct val="100000"/>
              <a:buChar char="●"/>
            </a:pPr>
            <a:r>
              <a:rPr lang="en"/>
              <a:t>Cannot distribute updates to the adapter except as part of a new Agreements module release (in practice this means either via a Folio Flower release or critical service patch)</a:t>
            </a:r>
            <a:endParaRPr/>
          </a:p>
          <a:p>
            <a:pPr marL="457200" lvl="0" indent="-325755" algn="l" rtl="0">
              <a:spcBef>
                <a:spcPts val="0"/>
              </a:spcBef>
              <a:spcAft>
                <a:spcPts val="0"/>
              </a:spcAft>
              <a:buSzPct val="100000"/>
              <a:buChar char="●"/>
            </a:pPr>
            <a:r>
              <a:rPr lang="en"/>
              <a:t>External knowledge base needs to support an appropriate API or other way for the adapter to fetch the data incrementally</a:t>
            </a:r>
            <a:endParaRPr/>
          </a:p>
          <a:p>
            <a:pPr marL="457200" lvl="0" indent="-325755" algn="l" rtl="0">
              <a:spcBef>
                <a:spcPts val="0"/>
              </a:spcBef>
              <a:spcAft>
                <a:spcPts val="0"/>
              </a:spcAft>
              <a:buSzPct val="100000"/>
              <a:buChar char="●"/>
            </a:pPr>
            <a:r>
              <a:rPr lang="en"/>
              <a:t>Data has to be fetched/added one whole package at a time</a:t>
            </a:r>
            <a:endParaRPr/>
          </a:p>
          <a:p>
            <a:pPr marL="457200" lvl="0" indent="-325755" algn="l" rtl="0">
              <a:spcBef>
                <a:spcPts val="0"/>
              </a:spcBef>
              <a:spcAft>
                <a:spcPts val="0"/>
              </a:spcAft>
              <a:buSzPct val="100000"/>
              <a:buChar char="●"/>
            </a:pPr>
            <a:r>
              <a:rPr lang="en"/>
              <a:t>Folio deployments not always friendly to long running jobs</a:t>
            </a:r>
            <a:endParaRPr/>
          </a:p>
          <a:p>
            <a:pPr marL="457200" lvl="0" indent="-325755" algn="l" rtl="0">
              <a:spcBef>
                <a:spcPts val="0"/>
              </a:spcBef>
              <a:spcAft>
                <a:spcPts val="0"/>
              </a:spcAft>
              <a:buSzPct val="100000"/>
              <a:buChar char="●"/>
            </a:pPr>
            <a:r>
              <a:rPr lang="en"/>
              <a:t>Local customisation for data synchronisation not possible</a:t>
            </a:r>
            <a:endParaRPr/>
          </a:p>
          <a:p>
            <a:pPr marL="457200" lvl="0" indent="-325755" algn="l" rtl="0">
              <a:spcBef>
                <a:spcPts val="0"/>
              </a:spcBef>
              <a:spcAft>
                <a:spcPts val="0"/>
              </a:spcAft>
              <a:buSzPct val="100000"/>
              <a:buChar char="●"/>
            </a:pPr>
            <a:r>
              <a:rPr lang="en"/>
              <a:t>Errors in the process can be hard to spot and correct</a:t>
            </a:r>
            <a:endParaRPr/>
          </a:p>
        </p:txBody>
      </p:sp>
      <p:sp>
        <p:nvSpPr>
          <p:cNvPr id="85" name="Google Shape;85;p18"/>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Knowledge base Adapters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File import</a:t>
            </a:r>
            <a:endParaRPr/>
          </a:p>
        </p:txBody>
      </p:sp>
      <p:sp>
        <p:nvSpPr>
          <p:cNvPr id="91" name="Google Shape;91;p19"/>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b="1"/>
              <a:t>How it works</a:t>
            </a:r>
            <a:endParaRPr sz="2100" b="1"/>
          </a:p>
          <a:p>
            <a:pPr marL="0" lvl="0" indent="0" algn="l" rtl="0">
              <a:spcBef>
                <a:spcPts val="1200"/>
              </a:spcBef>
              <a:spcAft>
                <a:spcPts val="900"/>
              </a:spcAft>
              <a:buNone/>
            </a:pPr>
            <a:r>
              <a:rPr lang="en" sz="1900">
                <a:solidFill>
                  <a:srgbClr val="474747"/>
                </a:solidFill>
              </a:rPr>
              <a:t>In the “Local KB Admin” module you can upload a file into Folio. Data formats supported are KBART TSV and a JSON schema defined by the Agreements module</a:t>
            </a:r>
            <a:endParaRPr sz="22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File import</a:t>
            </a:r>
            <a:endParaRPr/>
          </a:p>
        </p:txBody>
      </p:sp>
      <p:sp>
        <p:nvSpPr>
          <p:cNvPr id="97" name="Google Shape;97;p20"/>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000" b="1"/>
              <a:t>Advantages</a:t>
            </a:r>
            <a:endParaRPr sz="2000" b="1"/>
          </a:p>
          <a:p>
            <a:pPr marL="457200" lvl="0" indent="-342900" algn="l" rtl="0">
              <a:spcBef>
                <a:spcPts val="1200"/>
              </a:spcBef>
              <a:spcAft>
                <a:spcPts val="0"/>
              </a:spcAft>
              <a:buSzPts val="1800"/>
              <a:buChar char="●"/>
            </a:pPr>
            <a:r>
              <a:rPr lang="en"/>
              <a:t>Can be used by any user with appropriate permissions</a:t>
            </a:r>
            <a:endParaRPr/>
          </a:p>
          <a:p>
            <a:pPr marL="457200" lvl="0" indent="-342900" algn="l" rtl="0">
              <a:spcBef>
                <a:spcPts val="0"/>
              </a:spcBef>
              <a:spcAft>
                <a:spcPts val="0"/>
              </a:spcAft>
              <a:buSzPts val="1800"/>
              <a:buChar char="●"/>
            </a:pPr>
            <a:r>
              <a:rPr lang="en"/>
              <a:t>Data can be loaded from a variety of sources</a:t>
            </a:r>
            <a:endParaRPr/>
          </a:p>
          <a:p>
            <a:pPr marL="457200" lvl="0" indent="-342900" algn="l" rtl="0">
              <a:spcBef>
                <a:spcPts val="0"/>
              </a:spcBef>
              <a:spcAft>
                <a:spcPts val="0"/>
              </a:spcAft>
              <a:buSzPts val="1800"/>
              <a:buChar char="●"/>
            </a:pPr>
            <a:r>
              <a:rPr lang="en"/>
              <a:t>KBART files readily available from many sources and no special APIs required</a:t>
            </a:r>
            <a:endParaRPr/>
          </a:p>
          <a:p>
            <a:pPr marL="457200" lvl="0" indent="-342900" algn="l" rtl="0">
              <a:spcBef>
                <a:spcPts val="0"/>
              </a:spcBef>
              <a:spcAft>
                <a:spcPts val="0"/>
              </a:spcAft>
              <a:buSzPts val="1800"/>
              <a:buChar char="●"/>
            </a:pPr>
            <a:r>
              <a:rPr lang="en"/>
              <a:t>Depending on requirements institutions can use the JSON format to load data allowing more local control and detail to be loaded for each package</a:t>
            </a:r>
            <a:endParaRPr sz="2100" b="1"/>
          </a:p>
          <a:p>
            <a:pPr marL="0" lvl="0" indent="0" algn="l" rtl="0">
              <a:spcBef>
                <a:spcPts val="1200"/>
              </a:spcBef>
              <a:spcAft>
                <a:spcPts val="0"/>
              </a:spcAft>
              <a:buNone/>
            </a:pPr>
            <a:r>
              <a:rPr lang="en" sz="2000" b="1"/>
              <a:t>Disadvantages</a:t>
            </a:r>
            <a:endParaRPr sz="2000" b="1"/>
          </a:p>
          <a:p>
            <a:pPr marL="457200" lvl="0" indent="-342900" algn="l" rtl="0">
              <a:spcBef>
                <a:spcPts val="1200"/>
              </a:spcBef>
              <a:spcAft>
                <a:spcPts val="0"/>
              </a:spcAft>
              <a:buClr>
                <a:srgbClr val="474747"/>
              </a:buClr>
              <a:buSzPts val="1800"/>
              <a:buChar char="●"/>
            </a:pPr>
            <a:r>
              <a:rPr lang="en">
                <a:solidFill>
                  <a:srgbClr val="474747"/>
                </a:solidFill>
              </a:rPr>
              <a:t>Manual process</a:t>
            </a:r>
            <a:endParaRPr>
              <a:solidFill>
                <a:srgbClr val="474747"/>
              </a:solidFill>
            </a:endParaRPr>
          </a:p>
          <a:p>
            <a:pPr marL="457200" lvl="0" indent="-342900" algn="l" rtl="0">
              <a:spcBef>
                <a:spcPts val="0"/>
              </a:spcBef>
              <a:spcAft>
                <a:spcPts val="0"/>
              </a:spcAft>
              <a:buClr>
                <a:srgbClr val="474747"/>
              </a:buClr>
              <a:buSzPts val="1800"/>
              <a:buChar char="●"/>
            </a:pPr>
            <a:r>
              <a:rPr lang="en">
                <a:solidFill>
                  <a:srgbClr val="474747"/>
                </a:solidFill>
              </a:rPr>
              <a:t>Data has to be added one whole package at a time</a:t>
            </a:r>
            <a:endParaRPr>
              <a:solidFill>
                <a:srgbClr val="474747"/>
              </a:solidFill>
            </a:endParaRPr>
          </a:p>
          <a:p>
            <a:pPr marL="457200" lvl="0" indent="-342900" algn="l" rtl="0">
              <a:spcBef>
                <a:spcPts val="0"/>
              </a:spcBef>
              <a:spcAft>
                <a:spcPts val="0"/>
              </a:spcAft>
              <a:buClr>
                <a:srgbClr val="474747"/>
              </a:buClr>
              <a:buSzPts val="1800"/>
              <a:buChar char="●"/>
            </a:pPr>
            <a:r>
              <a:rPr lang="en">
                <a:solidFill>
                  <a:srgbClr val="474747"/>
                </a:solidFill>
              </a:rPr>
              <a:t>KBART has limitations as a data format</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body" idx="1"/>
          </p:nvPr>
        </p:nvSpPr>
        <p:spPr>
          <a:xfrm>
            <a:off x="311700" y="779200"/>
            <a:ext cx="8520600" cy="4251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b="1"/>
              <a:t>How it works</a:t>
            </a:r>
            <a:endParaRPr sz="2100" b="1"/>
          </a:p>
          <a:p>
            <a:pPr marL="0" lvl="0" indent="0" algn="l" rtl="0">
              <a:spcBef>
                <a:spcPts val="1200"/>
              </a:spcBef>
              <a:spcAft>
                <a:spcPts val="900"/>
              </a:spcAft>
              <a:buNone/>
            </a:pPr>
            <a:r>
              <a:rPr lang="en" sz="1900">
                <a:solidFill>
                  <a:srgbClr val="474747"/>
                </a:solidFill>
              </a:rPr>
              <a:t>The package import API was added as an option to support integration with a German consortial e-resource system called LAS:eR. It supports the ability to add packages to the Agreements Local knowledge base via a dedicated API. The API requires the data be submitted in a JSON format specified by Agreements</a:t>
            </a:r>
            <a:endParaRPr sz="1900" b="1"/>
          </a:p>
        </p:txBody>
      </p:sp>
      <p:sp>
        <p:nvSpPr>
          <p:cNvPr id="103" name="Google Shape;103;p21"/>
          <p:cNvSpPr txBox="1">
            <a:spLocks noGrp="1"/>
          </p:cNvSpPr>
          <p:nvPr>
            <p:ph type="title"/>
          </p:nvPr>
        </p:nvSpPr>
        <p:spPr>
          <a:xfrm>
            <a:off x="311700" y="1471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Package Import API</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1319</Words>
  <Application>Microsoft Office PowerPoint</Application>
  <PresentationFormat>Bildschirmpräsentation (16:9)</PresentationFormat>
  <Paragraphs>115</Paragraphs>
  <Slides>14</Slides>
  <Notes>14</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14</vt:i4>
      </vt:variant>
    </vt:vector>
  </HeadingPairs>
  <TitlesOfParts>
    <vt:vector size="16" baseType="lpstr">
      <vt:lpstr>Arial</vt:lpstr>
      <vt:lpstr>Simple Light</vt:lpstr>
      <vt:lpstr>ERM: Connecting metadata sources</vt:lpstr>
      <vt:lpstr>Agreements and Resources</vt:lpstr>
      <vt:lpstr>Agreement line types</vt:lpstr>
      <vt:lpstr>Populating the internal knowledge base</vt:lpstr>
      <vt:lpstr>Knowledge base Adapters</vt:lpstr>
      <vt:lpstr>Knowledge base Adapters</vt:lpstr>
      <vt:lpstr>File import</vt:lpstr>
      <vt:lpstr>File import</vt:lpstr>
      <vt:lpstr>Package Import API</vt:lpstr>
      <vt:lpstr>Package Import API</vt:lpstr>
      <vt:lpstr>Push KB</vt:lpstr>
      <vt:lpstr>Push KB</vt:lpstr>
      <vt:lpstr>Potential sources of resource metadata</vt:lpstr>
      <vt:lpstr>Challenges for external data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ERM: Connecting metadata sources</dc:title>
  <dc:creator>Schildt, Martina</dc:creator>
  <cp:lastModifiedBy>Schildt, Martina</cp:lastModifiedBy>
  <cp:revision>1</cp:revision>
  <dcterms:modified xsi:type="dcterms:W3CDTF">2023-09-22T10:07:26Z</dcterms:modified>
</cp:coreProperties>
</file>