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71" r:id="rId6"/>
    <p:sldId id="260" r:id="rId7"/>
    <p:sldId id="261" r:id="rId8"/>
    <p:sldId id="262" r:id="rId9"/>
    <p:sldId id="263" r:id="rId10"/>
    <p:sldId id="265" r:id="rId11"/>
    <p:sldId id="273" r:id="rId12"/>
    <p:sldId id="266" r:id="rId13"/>
    <p:sldId id="267" r:id="rId14"/>
    <p:sldId id="270" r:id="rId15"/>
    <p:sldId id="272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478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96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94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08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136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9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10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40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95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77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74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48DC104-1DCA-461F-BA66-68FEEE0BFA6B}" type="datetimeFigureOut">
              <a:rPr lang="de-DE" smtClean="0"/>
              <a:t>11.10.2023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4645992-7EFF-4DC0-B88D-5E678E2112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906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jira.gbv.de/secure/Dashboard.jspa?selectPageId=13130" TargetMode="External"/><Relationship Id="rId2" Type="http://schemas.openxmlformats.org/officeDocument/2006/relationships/hyperlink" Target="https://wiki.folio.org/pages/viewpage.action?pageId=65115259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folio.org/display/ERMSIG/ERM+implementer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artina.schildt@gbv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kb.org/gokb-ui/#/home" TargetMode="External"/><Relationship Id="rId2" Type="http://schemas.openxmlformats.org/officeDocument/2006/relationships/hyperlink" Target="https://minerva5.folio.gbv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kbt.gbv.de/gokb-ui/#/hom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A04F41-9729-42C4-9CFD-DB4D754D18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Be(e) </a:t>
            </a:r>
            <a:r>
              <a:rPr lang="de-DE" dirty="0" err="1"/>
              <a:t>connected</a:t>
            </a:r>
            <a:r>
              <a:rPr lang="de-DE" dirty="0"/>
              <a:t> – FOLIO ERM + </a:t>
            </a:r>
            <a:r>
              <a:rPr lang="de-DE" dirty="0" err="1"/>
              <a:t>GOKb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3BFF8E1-5D55-42A0-B14E-AA43329B8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Workflow-Demo und Entwicklungsausblick</a:t>
            </a:r>
          </a:p>
          <a:p>
            <a:endParaRPr lang="de-DE" dirty="0"/>
          </a:p>
          <a:p>
            <a:r>
              <a:rPr lang="de-DE" sz="1800" dirty="0"/>
              <a:t>Martina Schildt, Verbundzentrale des GBV | Stuttgart, 11.10.2023</a:t>
            </a:r>
          </a:p>
        </p:txBody>
      </p:sp>
    </p:spTree>
    <p:extLst>
      <p:ext uri="{BB962C8B-B14F-4D97-AF65-F5344CB8AC3E}">
        <p14:creationId xmlns:p14="http://schemas.microsoft.com/office/powerpoint/2010/main" val="3307995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Logging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Prüfung, ob Daten wie erwartet synchronisiert wurden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Abgleich Titelanzahl (PCIs)</a:t>
            </a:r>
          </a:p>
          <a:p>
            <a:r>
              <a:rPr lang="de-DE" sz="2400" dirty="0"/>
              <a:t>In Planung</a:t>
            </a:r>
          </a:p>
          <a:p>
            <a:pPr lvl="1"/>
            <a:r>
              <a:rPr lang="de-DE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 Hervorhebung von Unterschieden zwischen </a:t>
            </a:r>
            <a:r>
              <a:rPr lang="de-DE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GOKb</a:t>
            </a:r>
            <a:r>
              <a:rPr lang="de-DE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und interner KB bei der Paketanzeige in </a:t>
            </a:r>
            <a:r>
              <a:rPr lang="de-DE" sz="2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eManagament</a:t>
            </a:r>
            <a:endParaRPr lang="de-DE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de-DE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→ Suchmöglichkeit nach Paketen mit unterschiedlichen Titelanzahlen (Dashboard-Widget)</a:t>
            </a:r>
            <a:endParaRPr lang="de-DE" sz="2400" dirty="0"/>
          </a:p>
          <a:p>
            <a:pPr lvl="1"/>
            <a:endParaRPr lang="de-DE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473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ERM-Entwicklungsplanung praktisch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9F8B588F-08A4-4433-A776-1DB89EA2A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47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Entwicklungsprojekt ERM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200" dirty="0"/>
              <a:t>GBV in Kooperation mit Knowledge Integration (K-</a:t>
            </a:r>
            <a:r>
              <a:rPr lang="de-DE" sz="2200" dirty="0" err="1"/>
              <a:t>Int</a:t>
            </a:r>
            <a:r>
              <a:rPr lang="de-DE" sz="2200" dirty="0"/>
              <a:t>), Sheffield</a:t>
            </a:r>
          </a:p>
          <a:p>
            <a:r>
              <a:rPr lang="de-DE" sz="2200" dirty="0"/>
              <a:t>Entwicklung seit 2018 | In Produktion seit 2020</a:t>
            </a:r>
          </a:p>
          <a:p>
            <a:r>
              <a:rPr lang="de-DE" sz="2200" dirty="0"/>
              <a:t>Mit Unterstützung der deutschen Partner: </a:t>
            </a:r>
            <a:r>
              <a:rPr lang="de-DE" sz="2200" dirty="0" err="1"/>
              <a:t>hbz</a:t>
            </a:r>
            <a:r>
              <a:rPr lang="de-DE" sz="2200" dirty="0"/>
              <a:t>, UB Leipzig, UB Mainz, </a:t>
            </a:r>
            <a:r>
              <a:rPr lang="de-DE" sz="2200" dirty="0" err="1"/>
              <a:t>Hebis</a:t>
            </a:r>
            <a:endParaRPr lang="de-DE" sz="2200" dirty="0"/>
          </a:p>
          <a:p>
            <a:r>
              <a:rPr lang="de-DE" sz="2200" dirty="0"/>
              <a:t>Apps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Agreements, </a:t>
            </a:r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Licenses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ERM </a:t>
            </a:r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comparisons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Local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KB </a:t>
            </a:r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admin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Dashboard </a:t>
            </a:r>
          </a:p>
          <a:p>
            <a:pPr lvl="1"/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eUsage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(UBL), </a:t>
            </a:r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LAS:eR-Anbindung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(UBL)</a:t>
            </a:r>
          </a:p>
          <a:p>
            <a:r>
              <a:rPr lang="de-DE" sz="2200" dirty="0"/>
              <a:t>Knowledge Base: </a:t>
            </a:r>
            <a:r>
              <a:rPr lang="de-DE" sz="2200" dirty="0" err="1"/>
              <a:t>GOKb</a:t>
            </a:r>
            <a:r>
              <a:rPr lang="de-DE" sz="2200" dirty="0"/>
              <a:t> (Träger: </a:t>
            </a:r>
            <a:r>
              <a:rPr lang="de-DE" sz="2200" dirty="0" err="1"/>
              <a:t>hbz</a:t>
            </a:r>
            <a:r>
              <a:rPr lang="de-DE" sz="2200" dirty="0"/>
              <a:t>, GBV, ZDB)</a:t>
            </a:r>
          </a:p>
          <a:p>
            <a:r>
              <a:rPr lang="de-DE" sz="2200" dirty="0"/>
              <a:t>Kontinuierliche Pflege und Weiterentwicklung durch VZG (Finanzierung, fachliche Betreuung) und K-</a:t>
            </a:r>
            <a:r>
              <a:rPr lang="de-DE" sz="2200" dirty="0" err="1"/>
              <a:t>Int</a:t>
            </a:r>
            <a:r>
              <a:rPr lang="de-DE" sz="2200" dirty="0"/>
              <a:t> (Entwicklung) in der Community</a:t>
            </a:r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2007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57201"/>
            <a:ext cx="6189472" cy="690879"/>
          </a:xfrm>
        </p:spPr>
        <p:txBody>
          <a:bodyPr/>
          <a:lstStyle/>
          <a:p>
            <a:r>
              <a:rPr lang="de-DE" dirty="0"/>
              <a:t>Entwicklungsprojekt ERM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5039" y="1564640"/>
            <a:ext cx="3278293" cy="4607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Roadmap Stand WOLFcon23 | 18 Monate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89AC279-34F8-4F70-9BF1-A9D9EFF31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1564640"/>
            <a:ext cx="5996432" cy="4607560"/>
          </a:xfrm>
        </p:spPr>
        <p:txBody>
          <a:bodyPr>
            <a:normAutofit/>
          </a:bodyPr>
          <a:lstStyle/>
          <a:p>
            <a:r>
              <a:rPr lang="de-DE" sz="2200" dirty="0"/>
              <a:t>Entwicklungsteam: Bienenvolk | </a:t>
            </a:r>
            <a:r>
              <a:rPr lang="de-DE" sz="2200" dirty="0">
                <a:hlinkClick r:id="rId2"/>
              </a:rPr>
              <a:t>Wiki</a:t>
            </a:r>
            <a:endParaRPr lang="de-DE" sz="2200" dirty="0"/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Unterschiedliche Rollen und Expertisen</a:t>
            </a:r>
          </a:p>
          <a:p>
            <a:r>
              <a:rPr lang="de-DE" sz="2200" dirty="0"/>
              <a:t>„Unsichtbare“ Entwicklungen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Beispiel: Framework-Upgrade</a:t>
            </a:r>
            <a:r>
              <a:rPr lang="de-DE" sz="2000" dirty="0"/>
              <a:t> </a:t>
            </a:r>
          </a:p>
          <a:p>
            <a:r>
              <a:rPr lang="de-DE" sz="2200" dirty="0"/>
              <a:t>Faktoren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Kosten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T-Shirt Sizes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Blocker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Verfügbarkeiten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Generelle FOLIO-Anforderungen</a:t>
            </a:r>
          </a:p>
          <a:p>
            <a:r>
              <a:rPr lang="de-DE" sz="2200" dirty="0">
                <a:hlinkClick r:id="rId3"/>
              </a:rPr>
              <a:t>Planung im GBV JIRA | Übertrag nach FOLIO JIRA</a:t>
            </a:r>
            <a:endParaRPr lang="de-DE" sz="22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81C9BE8-8859-45C4-8733-3BE8264E5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6347" y="2265680"/>
            <a:ext cx="2532853" cy="383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44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Entwicklungsprojekt ERM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Anforderungen 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aus dem GBV, 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Aus der ERM SIG, 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von der 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ERM </a:t>
            </a:r>
            <a:r>
              <a:rPr lang="de-DE" sz="2000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Implementers</a:t>
            </a:r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Seite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e-DE" sz="2200" dirty="0"/>
              <a:t>→ Abstimmung und Priorisierung im ERM Team</a:t>
            </a:r>
          </a:p>
          <a:p>
            <a:r>
              <a:rPr lang="de-DE" sz="2200" dirty="0"/>
              <a:t>→ Spezifizierung in der ERM SIG</a:t>
            </a:r>
          </a:p>
          <a:p>
            <a:r>
              <a:rPr lang="de-DE" sz="2200" dirty="0"/>
              <a:t>→ Entwicklung je nach Priorisierung und Ressourcen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56558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Austausch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9F8B588F-08A4-4433-A776-1DB89EA2A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9202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Austausch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Welche Einrichtungen nutzen FOLIO ERM?</a:t>
            </a:r>
          </a:p>
          <a:p>
            <a:r>
              <a:rPr lang="de-DE" sz="2200" dirty="0"/>
              <a:t>Wie wird FOLIO in anderen Verbünden oder Einrichtungen eingesetzt?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Welche KB?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Schulungen?</a:t>
            </a:r>
          </a:p>
          <a:p>
            <a:r>
              <a:rPr lang="de-DE" sz="2200" dirty="0"/>
              <a:t>Wie sind die praktischen Erfahrungen mit FOLIO ERM?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Feedback</a:t>
            </a:r>
          </a:p>
          <a:p>
            <a:pPr lvl="1"/>
            <a:r>
              <a:rPr lang="de-DE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Wünsche</a:t>
            </a:r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56541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Kontakt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74940F-E786-4BBE-A32B-E384E05A0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200" dirty="0"/>
              <a:t>Mailadresse: </a:t>
            </a:r>
            <a:r>
              <a:rPr lang="de-DE" sz="2200" dirty="0">
                <a:hlinkClick r:id="rId2"/>
              </a:rPr>
              <a:t>Martina.schildt@gbv.de</a:t>
            </a:r>
            <a:endParaRPr lang="de-DE" sz="22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Der Text dieser Präsentation wird unter der Lizenz Creative Commons  Namensnennung-Nicht kommerziell 4.0 International (CC BY-NC 4.0)  veröffentlicht: https://creativecommons.org/licenses/by-nc/4.0/</a:t>
            </a:r>
          </a:p>
          <a:p>
            <a:pPr marL="0" indent="0">
              <a:buNone/>
            </a:pPr>
            <a:r>
              <a:rPr lang="de-DE" dirty="0"/>
              <a:t>Davon ausgenommen sind die verwendeten, nicht von den Autoren  erstellten Grafiken, Screenshots und Bilder, deren jeweilige Rechte und  Lizenzbedingungen fortgelten.</a:t>
            </a:r>
          </a:p>
          <a:p>
            <a:pPr marL="0" indent="0">
              <a:buNone/>
            </a:pPr>
            <a:r>
              <a:rPr lang="de-DE" dirty="0"/>
              <a:t>Maßgeblich für diese Präsentation ist das gesprochene Wort.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931140F-AD46-4589-81C0-47167E4CF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123" y="3161024"/>
            <a:ext cx="2033778" cy="64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8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zu erwarten?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Aufgabenverteilung FOLIO ERM vs. </a:t>
            </a:r>
            <a:r>
              <a:rPr lang="de-DE" sz="2400" dirty="0" err="1"/>
              <a:t>GOKb</a:t>
            </a:r>
            <a:endParaRPr lang="de-DE" sz="2400" dirty="0"/>
          </a:p>
          <a:p>
            <a:r>
              <a:rPr lang="de-DE" sz="2400" dirty="0"/>
              <a:t>Demo</a:t>
            </a:r>
          </a:p>
          <a:p>
            <a:pPr lvl="1"/>
            <a:r>
              <a:rPr lang="de-DE" sz="2200" dirty="0"/>
              <a:t>Anbindung der </a:t>
            </a:r>
            <a:r>
              <a:rPr lang="de-DE" sz="2200" dirty="0" err="1"/>
              <a:t>GOKb</a:t>
            </a:r>
            <a:endParaRPr lang="de-DE" sz="2200" dirty="0"/>
          </a:p>
          <a:p>
            <a:pPr lvl="1"/>
            <a:r>
              <a:rPr lang="de-DE" sz="2200" dirty="0"/>
              <a:t>Workflow-Demo</a:t>
            </a:r>
          </a:p>
          <a:p>
            <a:r>
              <a:rPr lang="de-DE" sz="2400" dirty="0"/>
              <a:t>Interne KB und Synchronisierung | Neue Entwicklungen</a:t>
            </a:r>
          </a:p>
          <a:p>
            <a:r>
              <a:rPr lang="de-DE" sz="2400"/>
              <a:t>ERM-Entwicklungsplanung praktisch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71554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„Wer“ macht was?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FDDCC3-67EF-486B-969F-9DC84702A3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2800" dirty="0" err="1"/>
              <a:t>GOKb</a:t>
            </a:r>
            <a:endParaRPr lang="de-DE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Paketierung</a:t>
            </a:r>
          </a:p>
          <a:p>
            <a:r>
              <a:rPr lang="de-DE" sz="2400" dirty="0"/>
              <a:t>Änderungsnachverfolgung</a:t>
            </a:r>
          </a:p>
          <a:p>
            <a:r>
              <a:rPr lang="de-DE" sz="2400" dirty="0"/>
              <a:t>Metadatenanreicherung – wichtige IDs!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A8D2DC-5C1A-4B9B-97D3-4A35ADECE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FOLIO ERM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231EC7-5C2F-4462-9C90-F3CC60E3719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Verwaltung des lokalen elektronischen Bestandes</a:t>
            </a:r>
          </a:p>
          <a:p>
            <a:r>
              <a:rPr lang="de-DE" sz="2400" dirty="0"/>
              <a:t>Verknüpfung mit Datensätzen im BMS</a:t>
            </a:r>
          </a:p>
          <a:p>
            <a:r>
              <a:rPr lang="de-DE" sz="2400" dirty="0"/>
              <a:t>Exportschnittstellen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764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/>
              <a:t>Set-</a:t>
            </a:r>
            <a:r>
              <a:rPr lang="de-DE" sz="2400" dirty="0" err="1"/>
              <a:t>up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/>
              <a:t>Workflow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0" indent="0">
              <a:buNone/>
            </a:pPr>
            <a:r>
              <a:rPr lang="de-DE" sz="2400" dirty="0">
                <a:hlinkClick r:id="rId2"/>
              </a:rPr>
              <a:t>FOLIO Testsystem </a:t>
            </a:r>
            <a:endParaRPr lang="de-DE" sz="2400" dirty="0"/>
          </a:p>
          <a:p>
            <a:pPr marL="0" indent="0">
              <a:buNone/>
            </a:pPr>
            <a:r>
              <a:rPr lang="de-DE" sz="2400" dirty="0" err="1">
                <a:hlinkClick r:id="rId3"/>
              </a:rPr>
              <a:t>GOKb</a:t>
            </a:r>
            <a:endParaRPr lang="de-DE" sz="2400" dirty="0"/>
          </a:p>
          <a:p>
            <a:pPr marL="0" indent="0">
              <a:buNone/>
            </a:pPr>
            <a:r>
              <a:rPr lang="de-DE" sz="2400" dirty="0" err="1">
                <a:hlinkClick r:id="rId4"/>
              </a:rPr>
              <a:t>GOKb</a:t>
            </a:r>
            <a:r>
              <a:rPr lang="de-DE" sz="2400" dirty="0">
                <a:hlinkClick r:id="rId4"/>
              </a:rPr>
              <a:t> Test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69821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Interne KB und Synchronisierung | Neue Entwicklungen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9F8B588F-08A4-4433-A776-1DB89EA2A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564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Metadatenimport – aber wie?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KB Adapter</a:t>
            </a:r>
          </a:p>
          <a:p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Datei-Import</a:t>
            </a:r>
          </a:p>
          <a:p>
            <a:r>
              <a:rPr lang="de-DE" sz="2400" dirty="0"/>
              <a:t>Neu: Push KB</a:t>
            </a:r>
          </a:p>
          <a:p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Paketimport API wie „Remote </a:t>
            </a:r>
            <a:r>
              <a:rPr lang="de-DE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Sync</a:t>
            </a:r>
            <a:r>
              <a:rPr lang="de-DE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App“</a:t>
            </a:r>
          </a:p>
          <a:p>
            <a:endParaRPr lang="de-DE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72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196340"/>
          </a:xfrm>
        </p:spPr>
        <p:txBody>
          <a:bodyPr/>
          <a:lstStyle/>
          <a:p>
            <a:r>
              <a:rPr lang="de-DE" dirty="0"/>
              <a:t>KB Adapter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691322"/>
            <a:ext cx="8595360" cy="4552950"/>
          </a:xfrm>
        </p:spPr>
        <p:txBody>
          <a:bodyPr>
            <a:normAutofit/>
          </a:bodyPr>
          <a:lstStyle/>
          <a:p>
            <a:r>
              <a:rPr lang="de-DE" sz="2400" dirty="0"/>
              <a:t>Teil von </a:t>
            </a:r>
            <a:r>
              <a:rPr lang="de-DE" sz="2400" dirty="0" err="1"/>
              <a:t>eManagement</a:t>
            </a:r>
            <a:r>
              <a:rPr lang="de-DE" sz="2400" dirty="0"/>
              <a:t> 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Verfügbarkeit für alle FOLIO </a:t>
            </a:r>
            <a:r>
              <a:rPr lang="de-DE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Nutzer:innen</a:t>
            </a:r>
            <a:endParaRPr lang="de-DE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de-DE" sz="2400" dirty="0"/>
              <a:t>Automatisierter Prozess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kein manuelles Eingreifen nötig</a:t>
            </a:r>
          </a:p>
          <a:p>
            <a:r>
              <a:rPr lang="de-DE" sz="2400" dirty="0"/>
              <a:t>Stündliches Abrufen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schnelle Datenverfügbarkeit in FOLIO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49377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KB Adapter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400" dirty="0"/>
              <a:t>Optimierungsbedarf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Parallelität von initialem Laden und Updates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Separate Abarbeitung von </a:t>
            </a:r>
            <a:r>
              <a:rPr lang="de-DE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Sync</a:t>
            </a:r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Jobs und </a:t>
            </a:r>
            <a:r>
              <a:rPr lang="de-DE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eVergleich</a:t>
            </a:r>
            <a:endParaRPr lang="de-DE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</a:t>
            </a:r>
            <a:r>
              <a:rPr lang="de-DE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GOKb</a:t>
            </a:r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als autoritative Quelle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Titel-basierter Import</a:t>
            </a:r>
          </a:p>
          <a:p>
            <a:r>
              <a:rPr lang="de-DE" sz="2400" dirty="0"/>
              <a:t>Datenlieferung jeweils als komplettes Paket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vollständige Titelliste und Abdeckung für jedes einzulesende Paket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Große Pakete = Verarbeitung großer XML-Brocken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ein Fehler kann unvollständigen Paket-Harvest verursachen</a:t>
            </a:r>
          </a:p>
          <a:p>
            <a:r>
              <a:rPr lang="de-DE" sz="2400" dirty="0"/>
              <a:t>! Derzeit kein guter Mechanismus, um </a:t>
            </a:r>
            <a:r>
              <a:rPr lang="de-DE" sz="2400" dirty="0" err="1"/>
              <a:t>Harvesting</a:t>
            </a:r>
            <a:r>
              <a:rPr lang="de-DE" sz="2400" dirty="0"/>
              <a:t> an der Stelle fortzusetzen, an der Abbruch erfolgte</a:t>
            </a:r>
          </a:p>
          <a:p>
            <a:pPr lvl="1"/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2837475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4910F-B9BF-40F9-94D1-8931620D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Push KB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09ABC-C714-436F-944C-2410FB09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Neue API | Release unabhängig | Switch optional</a:t>
            </a:r>
          </a:p>
          <a:p>
            <a:r>
              <a:rPr lang="de-DE" sz="2400" dirty="0" err="1"/>
              <a:t>Datensync</a:t>
            </a:r>
            <a:r>
              <a:rPr lang="de-DE" sz="2400" dirty="0"/>
              <a:t>-Prozess wird externalisiert</a:t>
            </a:r>
          </a:p>
          <a:p>
            <a:r>
              <a:rPr lang="de-DE" sz="2400" dirty="0"/>
              <a:t>"Push"-Synchronisierung löst "Pull"- und paketbasierte </a:t>
            </a:r>
            <a:r>
              <a:rPr lang="de-DE" sz="2400" dirty="0" err="1"/>
              <a:t>Sync</a:t>
            </a:r>
            <a:r>
              <a:rPr lang="de-DE" sz="2400" dirty="0"/>
              <a:t> ab </a:t>
            </a:r>
          </a:p>
          <a:p>
            <a:r>
              <a:rPr lang="de-DE" sz="2400" dirty="0"/>
              <a:t>Separater Paketdaten- und Titeldatenimport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</a:t>
            </a:r>
            <a:r>
              <a:rPr lang="de-DE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Verarbeitung von Daten auf "PCI"-Ebene </a:t>
            </a:r>
          </a:p>
          <a:p>
            <a:r>
              <a:rPr lang="de-DE" sz="2400" dirty="0"/>
              <a:t>Ermöglicht inkrementelle </a:t>
            </a:r>
            <a:r>
              <a:rPr lang="de-DE" sz="2400" dirty="0" err="1"/>
              <a:t>Sync</a:t>
            </a:r>
            <a:r>
              <a:rPr lang="de-DE" sz="2400" dirty="0"/>
              <a:t> 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weniger verarbeitungsintensiv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Verarbeitung </a:t>
            </a:r>
            <a:r>
              <a:rPr lang="de-DE" sz="2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granularerer</a:t>
            </a:r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Daten</a:t>
            </a:r>
          </a:p>
          <a:p>
            <a:pPr lvl="1"/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 Leichtere Wiederherstellung nach Fehlern</a:t>
            </a:r>
          </a:p>
        </p:txBody>
      </p:sp>
    </p:spTree>
    <p:extLst>
      <p:ext uri="{BB962C8B-B14F-4D97-AF65-F5344CB8AC3E}">
        <p14:creationId xmlns:p14="http://schemas.microsoft.com/office/powerpoint/2010/main" val="2894861748"/>
      </p:ext>
    </p:extLst>
  </p:cSld>
  <p:clrMapOvr>
    <a:masterClrMapping/>
  </p:clrMapOvr>
</p:sld>
</file>

<file path=ppt/theme/theme1.xml><?xml version="1.0" encoding="utf-8"?>
<a:theme xmlns:a="http://schemas.openxmlformats.org/drawingml/2006/main" name="Ansicht">
  <a:themeElements>
    <a:clrScheme name="Ansich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Ansich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583</Words>
  <Application>Microsoft Office PowerPoint</Application>
  <PresentationFormat>Breitbild</PresentationFormat>
  <Paragraphs>117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 2</vt:lpstr>
      <vt:lpstr>Ansicht</vt:lpstr>
      <vt:lpstr>Be(e) connected – FOLIO ERM + GOKb</vt:lpstr>
      <vt:lpstr>Was ist zu erwarten?</vt:lpstr>
      <vt:lpstr>„Wer“ macht was?</vt:lpstr>
      <vt:lpstr>Demo</vt:lpstr>
      <vt:lpstr>Interne KB und Synchronisierung | Neue Entwicklungen</vt:lpstr>
      <vt:lpstr>Metadatenimport – aber wie?</vt:lpstr>
      <vt:lpstr>KB Adapter</vt:lpstr>
      <vt:lpstr>KB Adapter</vt:lpstr>
      <vt:lpstr>Push KB</vt:lpstr>
      <vt:lpstr>Logging</vt:lpstr>
      <vt:lpstr>ERM-Entwicklungsplanung praktisch</vt:lpstr>
      <vt:lpstr>Entwicklungsprojekt ERM</vt:lpstr>
      <vt:lpstr>Entwicklungsprojekt ERM</vt:lpstr>
      <vt:lpstr>Entwicklungsprojekt ERM</vt:lpstr>
      <vt:lpstr>Austausch</vt:lpstr>
      <vt:lpstr>Austausch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Warum FOLIO-ERM &amp; die GOKb der richtige Weg sind</dc:title>
  <dc:creator>Schildt, Martina</dc:creator>
  <cp:lastModifiedBy>Schildt, Martina</cp:lastModifiedBy>
  <cp:revision>26</cp:revision>
  <dcterms:created xsi:type="dcterms:W3CDTF">2023-09-20T13:15:04Z</dcterms:created>
  <dcterms:modified xsi:type="dcterms:W3CDTF">2023-10-11T05:05:50Z</dcterms:modified>
</cp:coreProperties>
</file>