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5143500" cx="9144000"/>
  <p:notesSz cx="6858000" cy="9144000"/>
  <p:embeddedFontLst>
    <p:embeddedFont>
      <p:font typeface="Economica"/>
      <p:regular r:id="rId26"/>
      <p:bold r:id="rId27"/>
      <p:italic r:id="rId28"/>
      <p:boldItalic r:id="rId29"/>
    </p:embeddedFont>
    <p:embeddedFont>
      <p:font typeface="Roboto"/>
      <p:regular r:id="rId30"/>
      <p:bold r:id="rId31"/>
      <p:italic r:id="rId32"/>
      <p:boldItalic r:id="rId33"/>
    </p:embeddedFont>
    <p:embeddedFont>
      <p:font typeface="Open Sans"/>
      <p:regular r:id="rId34"/>
      <p:bold r:id="rId35"/>
      <p:italic r:id="rId36"/>
      <p:boldItalic r:id="rId3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Economica-regular.fntdata"/><Relationship Id="rId25" Type="http://schemas.openxmlformats.org/officeDocument/2006/relationships/slide" Target="slides/slide20.xml"/><Relationship Id="rId28" Type="http://schemas.openxmlformats.org/officeDocument/2006/relationships/font" Target="fonts/Economica-italic.fntdata"/><Relationship Id="rId27" Type="http://schemas.openxmlformats.org/officeDocument/2006/relationships/font" Target="fonts/Economica-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Economica-boldItalic.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Roboto-bold.fntdata"/><Relationship Id="rId30" Type="http://schemas.openxmlformats.org/officeDocument/2006/relationships/font" Target="fonts/Roboto-regular.fntdata"/><Relationship Id="rId11" Type="http://schemas.openxmlformats.org/officeDocument/2006/relationships/slide" Target="slides/slide6.xml"/><Relationship Id="rId33" Type="http://schemas.openxmlformats.org/officeDocument/2006/relationships/font" Target="fonts/Roboto-boldItalic.fntdata"/><Relationship Id="rId10" Type="http://schemas.openxmlformats.org/officeDocument/2006/relationships/slide" Target="slides/slide5.xml"/><Relationship Id="rId32" Type="http://schemas.openxmlformats.org/officeDocument/2006/relationships/font" Target="fonts/Roboto-italic.fntdata"/><Relationship Id="rId13" Type="http://schemas.openxmlformats.org/officeDocument/2006/relationships/slide" Target="slides/slide8.xml"/><Relationship Id="rId35" Type="http://schemas.openxmlformats.org/officeDocument/2006/relationships/font" Target="fonts/OpenSans-bold.fntdata"/><Relationship Id="rId12" Type="http://schemas.openxmlformats.org/officeDocument/2006/relationships/slide" Target="slides/slide7.xml"/><Relationship Id="rId34" Type="http://schemas.openxmlformats.org/officeDocument/2006/relationships/font" Target="fonts/OpenSans-regular.fntdata"/><Relationship Id="rId15" Type="http://schemas.openxmlformats.org/officeDocument/2006/relationships/slide" Target="slides/slide10.xml"/><Relationship Id="rId37" Type="http://schemas.openxmlformats.org/officeDocument/2006/relationships/font" Target="fonts/OpenSans-boldItalic.fntdata"/><Relationship Id="rId14" Type="http://schemas.openxmlformats.org/officeDocument/2006/relationships/slide" Target="slides/slide9.xml"/><Relationship Id="rId36" Type="http://schemas.openxmlformats.org/officeDocument/2006/relationships/font" Target="fonts/OpenSans-italic.fntdata"/><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239ebabde0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239ebabde0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c6f8954bc_0_9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c6f8954bc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25e0acb3aae_0_27: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25e0acb3aae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239eff78b51_0_39: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239eff78b51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gc6f8954bc_0_164: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55" name="Google Shape;255;gc6f8954bc_0_1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Brief discussion of how POs work with setting up releases in FOLIO. Discussion of labels. UXPRODs vs stories/bugs. Walkthrough one sig DB. Brief!!</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g239eff78b51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1" name="Google Shape;261;g239eff78b51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g268183dba6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6" name="Google Shape;266;g268183dba6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Note: we’re all community, so we have tried to reflect all work occurring as part of the Flower Release process</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g268183dba6a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2" name="Google Shape;272;g268183dba6a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Note: we’re all community, so we have tried to reflect all work occurring as part of the Flower Release process</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g239eff78b51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8" name="Google Shape;278;g239eff78b51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Jesse</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g2743b3d0036_1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3" name="Google Shape;283;g2743b3d0036_1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Jesse</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g2743b3d0036_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9" name="Google Shape;289;g2743b3d0036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Jesse</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239eff78b5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239eff78b5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23d55b116a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23d55b116a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39eff78b51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39eff78b51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239eff78b5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239eff78b5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239eff78b51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239eff78b51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Note: we’re all community, so we have tried to reflect all work occurring as part of the Flower Release process</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239eff78b51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239eff78b51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c6f8954bc_0_58: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c6f8954bc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25f0841605d_0_7: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25f0841605d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27432908e9e_1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27432908e9e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4013" y="756700"/>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Google Shape;11;p2"/>
          <p:cNvSpPr/>
          <p:nvPr/>
        </p:nvSpPr>
        <p:spPr>
          <a:xfrm rot="10800000">
            <a:off x="5318350" y="32667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Google Shape;12;p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a:lvl1pPr>
            <a:lvl2pPr lvl="1" rtl="0" algn="ctr">
              <a:spcBef>
                <a:spcPts val="0"/>
              </a:spcBef>
              <a:spcAft>
                <a:spcPts val="0"/>
              </a:spcAft>
              <a:buSzPts val="4200"/>
              <a:buNone/>
              <a:defRPr/>
            </a:lvl2pPr>
            <a:lvl3pPr lvl="2" rtl="0" algn="ctr">
              <a:spcBef>
                <a:spcPts val="0"/>
              </a:spcBef>
              <a:spcAft>
                <a:spcPts val="0"/>
              </a:spcAft>
              <a:buSzPts val="4200"/>
              <a:buNone/>
              <a:defRPr/>
            </a:lvl3pPr>
            <a:lvl4pPr lvl="3" rtl="0" algn="ctr">
              <a:spcBef>
                <a:spcPts val="0"/>
              </a:spcBef>
              <a:spcAft>
                <a:spcPts val="0"/>
              </a:spcAft>
              <a:buSzPts val="4200"/>
              <a:buNone/>
              <a:defRPr/>
            </a:lvl4pPr>
            <a:lvl5pPr lvl="4" rtl="0" algn="ctr">
              <a:spcBef>
                <a:spcPts val="0"/>
              </a:spcBef>
              <a:spcAft>
                <a:spcPts val="0"/>
              </a:spcAft>
              <a:buSzPts val="4200"/>
              <a:buNone/>
              <a:defRPr/>
            </a:lvl5pPr>
            <a:lvl6pPr lvl="5" rtl="0" algn="ctr">
              <a:spcBef>
                <a:spcPts val="0"/>
              </a:spcBef>
              <a:spcAft>
                <a:spcPts val="0"/>
              </a:spcAft>
              <a:buSzPts val="4200"/>
              <a:buNone/>
              <a:defRPr/>
            </a:lvl6pPr>
            <a:lvl7pPr lvl="6" rtl="0" algn="ctr">
              <a:spcBef>
                <a:spcPts val="0"/>
              </a:spcBef>
              <a:spcAft>
                <a:spcPts val="0"/>
              </a:spcAft>
              <a:buSzPts val="4200"/>
              <a:buNone/>
              <a:defRPr/>
            </a:lvl7pPr>
            <a:lvl8pPr lvl="7" rtl="0" algn="ctr">
              <a:spcBef>
                <a:spcPts val="0"/>
              </a:spcBef>
              <a:spcAft>
                <a:spcPts val="0"/>
              </a:spcAft>
              <a:buSzPts val="4200"/>
              <a:buNone/>
              <a:defRPr/>
            </a:lvl8pPr>
            <a:lvl9pPr lvl="8" rtl="0" algn="ctr">
              <a:spcBef>
                <a:spcPts val="0"/>
              </a:spcBef>
              <a:spcAft>
                <a:spcPts val="0"/>
              </a:spcAft>
              <a:buSzPts val="4200"/>
              <a:buNone/>
              <a:defRPr/>
            </a:lvl9pPr>
          </a:lstStyle>
          <a:p/>
        </p:txBody>
      </p:sp>
      <p:sp>
        <p:nvSpPr>
          <p:cNvPr id="13" name="Google Shape;13;p2"/>
          <p:cNvSpPr txBox="1"/>
          <p:nvPr>
            <p:ph idx="1" type="subTitle"/>
          </p:nvPr>
        </p:nvSpPr>
        <p:spPr>
          <a:xfrm>
            <a:off x="3044700" y="3116580"/>
            <a:ext cx="3054600" cy="7014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rtl="0"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rtl="0"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rtl="0"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rtl="0"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rtl="0"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rtl="0"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rtl="0"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rtl="0"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sp>
        <p:nvSpPr>
          <p:cNvPr id="52" name="Google Shape;52;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1"/>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lt2"/>
              </a:buClr>
              <a:buSzPts val="16000"/>
              <a:buNone/>
              <a:defRPr sz="16000">
                <a:solidFill>
                  <a:schemeClr val="lt2"/>
                </a:solidFill>
              </a:defRPr>
            </a:lvl1pPr>
            <a:lvl2pPr lvl="1" rtl="0" algn="ctr">
              <a:spcBef>
                <a:spcPts val="0"/>
              </a:spcBef>
              <a:spcAft>
                <a:spcPts val="0"/>
              </a:spcAft>
              <a:buClr>
                <a:schemeClr val="lt2"/>
              </a:buClr>
              <a:buSzPts val="16000"/>
              <a:buNone/>
              <a:defRPr sz="16000">
                <a:solidFill>
                  <a:schemeClr val="lt2"/>
                </a:solidFill>
              </a:defRPr>
            </a:lvl2pPr>
            <a:lvl3pPr lvl="2" rtl="0" algn="ctr">
              <a:spcBef>
                <a:spcPts val="0"/>
              </a:spcBef>
              <a:spcAft>
                <a:spcPts val="0"/>
              </a:spcAft>
              <a:buClr>
                <a:schemeClr val="lt2"/>
              </a:buClr>
              <a:buSzPts val="16000"/>
              <a:buNone/>
              <a:defRPr sz="16000">
                <a:solidFill>
                  <a:schemeClr val="lt2"/>
                </a:solidFill>
              </a:defRPr>
            </a:lvl3pPr>
            <a:lvl4pPr lvl="3" rtl="0" algn="ctr">
              <a:spcBef>
                <a:spcPts val="0"/>
              </a:spcBef>
              <a:spcAft>
                <a:spcPts val="0"/>
              </a:spcAft>
              <a:buClr>
                <a:schemeClr val="lt2"/>
              </a:buClr>
              <a:buSzPts val="16000"/>
              <a:buNone/>
              <a:defRPr sz="16000">
                <a:solidFill>
                  <a:schemeClr val="lt2"/>
                </a:solidFill>
              </a:defRPr>
            </a:lvl4pPr>
            <a:lvl5pPr lvl="4" rtl="0" algn="ctr">
              <a:spcBef>
                <a:spcPts val="0"/>
              </a:spcBef>
              <a:spcAft>
                <a:spcPts val="0"/>
              </a:spcAft>
              <a:buClr>
                <a:schemeClr val="lt2"/>
              </a:buClr>
              <a:buSzPts val="16000"/>
              <a:buNone/>
              <a:defRPr sz="16000">
                <a:solidFill>
                  <a:schemeClr val="lt2"/>
                </a:solidFill>
              </a:defRPr>
            </a:lvl5pPr>
            <a:lvl6pPr lvl="5" rtl="0" algn="ctr">
              <a:spcBef>
                <a:spcPts val="0"/>
              </a:spcBef>
              <a:spcAft>
                <a:spcPts val="0"/>
              </a:spcAft>
              <a:buClr>
                <a:schemeClr val="lt2"/>
              </a:buClr>
              <a:buSzPts val="16000"/>
              <a:buNone/>
              <a:defRPr sz="16000">
                <a:solidFill>
                  <a:schemeClr val="lt2"/>
                </a:solidFill>
              </a:defRPr>
            </a:lvl6pPr>
            <a:lvl7pPr lvl="6" rtl="0" algn="ctr">
              <a:spcBef>
                <a:spcPts val="0"/>
              </a:spcBef>
              <a:spcAft>
                <a:spcPts val="0"/>
              </a:spcAft>
              <a:buClr>
                <a:schemeClr val="lt2"/>
              </a:buClr>
              <a:buSzPts val="16000"/>
              <a:buNone/>
              <a:defRPr sz="16000">
                <a:solidFill>
                  <a:schemeClr val="lt2"/>
                </a:solidFill>
              </a:defRPr>
            </a:lvl7pPr>
            <a:lvl8pPr lvl="7" rtl="0" algn="ctr">
              <a:spcBef>
                <a:spcPts val="0"/>
              </a:spcBef>
              <a:spcAft>
                <a:spcPts val="0"/>
              </a:spcAft>
              <a:buClr>
                <a:schemeClr val="lt2"/>
              </a:buClr>
              <a:buSzPts val="16000"/>
              <a:buNone/>
              <a:defRPr sz="16000">
                <a:solidFill>
                  <a:schemeClr val="lt2"/>
                </a:solidFill>
              </a:defRPr>
            </a:lvl8pPr>
            <a:lvl9pPr lvl="8" rtl="0"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p11"/>
          <p:cNvSpPr txBox="1"/>
          <p:nvPr>
            <p:ph idx="1" type="body"/>
          </p:nvPr>
        </p:nvSpPr>
        <p:spPr>
          <a:xfrm>
            <a:off x="311700" y="3162000"/>
            <a:ext cx="8520600" cy="10716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flipH="1">
            <a:off x="7595938" y="4602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Google Shape;17;p3"/>
          <p:cNvSpPr/>
          <p:nvPr/>
        </p:nvSpPr>
        <p:spPr>
          <a:xfrm flipH="1" rot="10800000">
            <a:off x="466425" y="35583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Google Shape;18;p3"/>
          <p:cNvSpPr txBox="1"/>
          <p:nvPr>
            <p:ph type="title"/>
          </p:nvPr>
        </p:nvSpPr>
        <p:spPr>
          <a:xfrm>
            <a:off x="773700" y="1806450"/>
            <a:ext cx="7596600" cy="15306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4200"/>
              <a:buNone/>
              <a:defRPr/>
            </a:lvl1pPr>
            <a:lvl2pPr lvl="1" rtl="0" algn="ctr">
              <a:spcBef>
                <a:spcPts val="0"/>
              </a:spcBef>
              <a:spcAft>
                <a:spcPts val="0"/>
              </a:spcAft>
              <a:buSzPts val="4200"/>
              <a:buNone/>
              <a:defRPr/>
            </a:lvl2pPr>
            <a:lvl3pPr lvl="2" rtl="0" algn="ctr">
              <a:spcBef>
                <a:spcPts val="0"/>
              </a:spcBef>
              <a:spcAft>
                <a:spcPts val="0"/>
              </a:spcAft>
              <a:buSzPts val="4200"/>
              <a:buNone/>
              <a:defRPr/>
            </a:lvl3pPr>
            <a:lvl4pPr lvl="3" rtl="0" algn="ctr">
              <a:spcBef>
                <a:spcPts val="0"/>
              </a:spcBef>
              <a:spcAft>
                <a:spcPts val="0"/>
              </a:spcAft>
              <a:buSzPts val="4200"/>
              <a:buNone/>
              <a:defRPr/>
            </a:lvl4pPr>
            <a:lvl5pPr lvl="4" rtl="0" algn="ctr">
              <a:spcBef>
                <a:spcPts val="0"/>
              </a:spcBef>
              <a:spcAft>
                <a:spcPts val="0"/>
              </a:spcAft>
              <a:buSzPts val="4200"/>
              <a:buNone/>
              <a:defRPr/>
            </a:lvl5pPr>
            <a:lvl6pPr lvl="5" rtl="0" algn="ctr">
              <a:spcBef>
                <a:spcPts val="0"/>
              </a:spcBef>
              <a:spcAft>
                <a:spcPts val="0"/>
              </a:spcAft>
              <a:buSzPts val="4200"/>
              <a:buNone/>
              <a:defRPr/>
            </a:lvl6pPr>
            <a:lvl7pPr lvl="6" rtl="0" algn="ctr">
              <a:spcBef>
                <a:spcPts val="0"/>
              </a:spcBef>
              <a:spcAft>
                <a:spcPts val="0"/>
              </a:spcAft>
              <a:buSzPts val="4200"/>
              <a:buNone/>
              <a:defRPr/>
            </a:lvl7pPr>
            <a:lvl8pPr lvl="7" rtl="0" algn="ctr">
              <a:spcBef>
                <a:spcPts val="0"/>
              </a:spcBef>
              <a:spcAft>
                <a:spcPts val="0"/>
              </a:spcAft>
              <a:buSzPts val="4200"/>
              <a:buNone/>
              <a:defRPr/>
            </a:lvl8pPr>
            <a:lvl9pPr lvl="8" rtl="0" algn="ctr">
              <a:spcBef>
                <a:spcPts val="0"/>
              </a:spcBef>
              <a:spcAft>
                <a:spcPts val="0"/>
              </a:spcAft>
              <a:buSzPts val="4200"/>
              <a:buNone/>
              <a:defRPr/>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lvl1pPr lvl="0" rtl="0">
              <a:spcBef>
                <a:spcPts val="0"/>
              </a:spcBef>
              <a:spcAft>
                <a:spcPts val="0"/>
              </a:spcAft>
              <a:buSzPts val="4200"/>
              <a:buNone/>
              <a:defRPr/>
            </a:lvl1pPr>
            <a:lvl2pPr lvl="1" rtl="0">
              <a:spcBef>
                <a:spcPts val="0"/>
              </a:spcBef>
              <a:spcAft>
                <a:spcPts val="0"/>
              </a:spcAft>
              <a:buSzPts val="4200"/>
              <a:buNone/>
              <a:defRPr/>
            </a:lvl2pPr>
            <a:lvl3pPr lvl="2" rtl="0">
              <a:spcBef>
                <a:spcPts val="0"/>
              </a:spcBef>
              <a:spcAft>
                <a:spcPts val="0"/>
              </a:spcAft>
              <a:buSzPts val="4200"/>
              <a:buNone/>
              <a:defRPr/>
            </a:lvl3pPr>
            <a:lvl4pPr lvl="3" rtl="0">
              <a:spcBef>
                <a:spcPts val="0"/>
              </a:spcBef>
              <a:spcAft>
                <a:spcPts val="0"/>
              </a:spcAft>
              <a:buSzPts val="4200"/>
              <a:buNone/>
              <a:defRPr/>
            </a:lvl4pPr>
            <a:lvl5pPr lvl="4" rtl="0">
              <a:spcBef>
                <a:spcPts val="0"/>
              </a:spcBef>
              <a:spcAft>
                <a:spcPts val="0"/>
              </a:spcAft>
              <a:buSzPts val="4200"/>
              <a:buNone/>
              <a:defRPr/>
            </a:lvl5pPr>
            <a:lvl6pPr lvl="5" rtl="0">
              <a:spcBef>
                <a:spcPts val="0"/>
              </a:spcBef>
              <a:spcAft>
                <a:spcPts val="0"/>
              </a:spcAft>
              <a:buSzPts val="4200"/>
              <a:buNone/>
              <a:defRPr/>
            </a:lvl6pPr>
            <a:lvl7pPr lvl="6" rtl="0">
              <a:spcBef>
                <a:spcPts val="0"/>
              </a:spcBef>
              <a:spcAft>
                <a:spcPts val="0"/>
              </a:spcAft>
              <a:buSzPts val="4200"/>
              <a:buNone/>
              <a:defRPr/>
            </a:lvl7pPr>
            <a:lvl8pPr lvl="7" rtl="0">
              <a:spcBef>
                <a:spcPts val="0"/>
              </a:spcBef>
              <a:spcAft>
                <a:spcPts val="0"/>
              </a:spcAft>
              <a:buSzPts val="4200"/>
              <a:buNone/>
              <a:defRPr/>
            </a:lvl8pPr>
            <a:lvl9pPr lvl="8" rtl="0">
              <a:spcBef>
                <a:spcPts val="0"/>
              </a:spcBef>
              <a:spcAft>
                <a:spcPts val="0"/>
              </a:spcAft>
              <a:buSzPts val="4200"/>
              <a:buNone/>
              <a:defRPr/>
            </a:lvl9pPr>
          </a:lstStyle>
          <a:p/>
        </p:txBody>
      </p:sp>
      <p:sp>
        <p:nvSpPr>
          <p:cNvPr id="23" name="Google Shape;23;p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sp>
        <p:nvSpPr>
          <p:cNvPr id="26" name="Google Shape;26;p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lvl1pPr lvl="0" rtl="0">
              <a:spcBef>
                <a:spcPts val="0"/>
              </a:spcBef>
              <a:spcAft>
                <a:spcPts val="0"/>
              </a:spcAft>
              <a:buSzPts val="4200"/>
              <a:buNone/>
              <a:defRPr/>
            </a:lvl1pPr>
            <a:lvl2pPr lvl="1" rtl="0">
              <a:spcBef>
                <a:spcPts val="0"/>
              </a:spcBef>
              <a:spcAft>
                <a:spcPts val="0"/>
              </a:spcAft>
              <a:buSzPts val="4200"/>
              <a:buNone/>
              <a:defRPr/>
            </a:lvl2pPr>
            <a:lvl3pPr lvl="2" rtl="0">
              <a:spcBef>
                <a:spcPts val="0"/>
              </a:spcBef>
              <a:spcAft>
                <a:spcPts val="0"/>
              </a:spcAft>
              <a:buSzPts val="4200"/>
              <a:buNone/>
              <a:defRPr/>
            </a:lvl3pPr>
            <a:lvl4pPr lvl="3" rtl="0">
              <a:spcBef>
                <a:spcPts val="0"/>
              </a:spcBef>
              <a:spcAft>
                <a:spcPts val="0"/>
              </a:spcAft>
              <a:buSzPts val="4200"/>
              <a:buNone/>
              <a:defRPr/>
            </a:lvl4pPr>
            <a:lvl5pPr lvl="4" rtl="0">
              <a:spcBef>
                <a:spcPts val="0"/>
              </a:spcBef>
              <a:spcAft>
                <a:spcPts val="0"/>
              </a:spcAft>
              <a:buSzPts val="4200"/>
              <a:buNone/>
              <a:defRPr/>
            </a:lvl5pPr>
            <a:lvl6pPr lvl="5" rtl="0">
              <a:spcBef>
                <a:spcPts val="0"/>
              </a:spcBef>
              <a:spcAft>
                <a:spcPts val="0"/>
              </a:spcAft>
              <a:buSzPts val="4200"/>
              <a:buNone/>
              <a:defRPr/>
            </a:lvl6pPr>
            <a:lvl7pPr lvl="6" rtl="0">
              <a:spcBef>
                <a:spcPts val="0"/>
              </a:spcBef>
              <a:spcAft>
                <a:spcPts val="0"/>
              </a:spcAft>
              <a:buSzPts val="4200"/>
              <a:buNone/>
              <a:defRPr/>
            </a:lvl7pPr>
            <a:lvl8pPr lvl="7" rtl="0">
              <a:spcBef>
                <a:spcPts val="0"/>
              </a:spcBef>
              <a:spcAft>
                <a:spcPts val="0"/>
              </a:spcAft>
              <a:buSzPts val="4200"/>
              <a:buNone/>
              <a:defRPr/>
            </a:lvl8pPr>
            <a:lvl9pPr lvl="8" rtl="0">
              <a:spcBef>
                <a:spcPts val="0"/>
              </a:spcBef>
              <a:spcAft>
                <a:spcPts val="0"/>
              </a:spcAft>
              <a:buSzPts val="4200"/>
              <a:buNone/>
              <a:defRPr/>
            </a:lvl9pPr>
          </a:lstStyle>
          <a:p/>
        </p:txBody>
      </p:sp>
      <p:sp>
        <p:nvSpPr>
          <p:cNvPr id="27" name="Google Shape;27;p5"/>
          <p:cNvSpPr txBox="1"/>
          <p:nvPr>
            <p:ph idx="1" type="body"/>
          </p:nvPr>
        </p:nvSpPr>
        <p:spPr>
          <a:xfrm>
            <a:off x="311700" y="1225225"/>
            <a:ext cx="3999900" cy="33540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8" name="Google Shape;28;p5"/>
          <p:cNvSpPr txBox="1"/>
          <p:nvPr>
            <p:ph idx="2" type="body"/>
          </p:nvPr>
        </p:nvSpPr>
        <p:spPr>
          <a:xfrm>
            <a:off x="4832400" y="1225225"/>
            <a:ext cx="3999900" cy="33540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lvl1pPr lvl="0" rtl="0">
              <a:spcBef>
                <a:spcPts val="0"/>
              </a:spcBef>
              <a:spcAft>
                <a:spcPts val="0"/>
              </a:spcAft>
              <a:buSzPts val="4200"/>
              <a:buNone/>
              <a:defRPr/>
            </a:lvl1pPr>
            <a:lvl2pPr lvl="1" rtl="0">
              <a:spcBef>
                <a:spcPts val="0"/>
              </a:spcBef>
              <a:spcAft>
                <a:spcPts val="0"/>
              </a:spcAft>
              <a:buSzPts val="4200"/>
              <a:buNone/>
              <a:defRPr/>
            </a:lvl2pPr>
            <a:lvl3pPr lvl="2" rtl="0">
              <a:spcBef>
                <a:spcPts val="0"/>
              </a:spcBef>
              <a:spcAft>
                <a:spcPts val="0"/>
              </a:spcAft>
              <a:buSzPts val="4200"/>
              <a:buNone/>
              <a:defRPr/>
            </a:lvl3pPr>
            <a:lvl4pPr lvl="3" rtl="0">
              <a:spcBef>
                <a:spcPts val="0"/>
              </a:spcBef>
              <a:spcAft>
                <a:spcPts val="0"/>
              </a:spcAft>
              <a:buSzPts val="4200"/>
              <a:buNone/>
              <a:defRPr/>
            </a:lvl4pPr>
            <a:lvl5pPr lvl="4" rtl="0">
              <a:spcBef>
                <a:spcPts val="0"/>
              </a:spcBef>
              <a:spcAft>
                <a:spcPts val="0"/>
              </a:spcAft>
              <a:buSzPts val="4200"/>
              <a:buNone/>
              <a:defRPr/>
            </a:lvl5pPr>
            <a:lvl6pPr lvl="5" rtl="0">
              <a:spcBef>
                <a:spcPts val="0"/>
              </a:spcBef>
              <a:spcAft>
                <a:spcPts val="0"/>
              </a:spcAft>
              <a:buSzPts val="4200"/>
              <a:buNone/>
              <a:defRPr/>
            </a:lvl6pPr>
            <a:lvl7pPr lvl="6" rtl="0">
              <a:spcBef>
                <a:spcPts val="0"/>
              </a:spcBef>
              <a:spcAft>
                <a:spcPts val="0"/>
              </a:spcAft>
              <a:buSzPts val="4200"/>
              <a:buNone/>
              <a:defRPr/>
            </a:lvl7pPr>
            <a:lvl8pPr lvl="7" rtl="0">
              <a:spcBef>
                <a:spcPts val="0"/>
              </a:spcBef>
              <a:spcAft>
                <a:spcPts val="0"/>
              </a:spcAft>
              <a:buSzPts val="4200"/>
              <a:buNone/>
              <a:defRPr/>
            </a:lvl8pPr>
            <a:lvl9pPr lvl="8" rtl="0">
              <a:spcBef>
                <a:spcPts val="0"/>
              </a:spcBef>
              <a:spcAft>
                <a:spcPts val="0"/>
              </a:spcAft>
              <a:buSzPts val="42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sp>
        <p:nvSpPr>
          <p:cNvPr id="34" name="Google Shape;34;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p:txBody>
      </p:sp>
      <p:sp>
        <p:nvSpPr>
          <p:cNvPr id="35" name="Google Shape;35;p7"/>
          <p:cNvSpPr txBox="1"/>
          <p:nvPr>
            <p:ph idx="1" type="body"/>
          </p:nvPr>
        </p:nvSpPr>
        <p:spPr>
          <a:xfrm>
            <a:off x="311700" y="1399400"/>
            <a:ext cx="2808000" cy="27849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6" name="Google Shape;36;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7" name="Shape 37"/>
        <p:cNvGrpSpPr/>
        <p:nvPr/>
      </p:nvGrpSpPr>
      <p:grpSpPr>
        <a:xfrm>
          <a:off x="0" y="0"/>
          <a:ext cx="0" cy="0"/>
          <a:chOff x="0" y="0"/>
          <a:chExt cx="0" cy="0"/>
        </a:xfrm>
      </p:grpSpPr>
      <p:sp>
        <p:nvSpPr>
          <p:cNvPr id="38" name="Google Shape;38;p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8"/>
          <p:cNvSpPr txBox="1"/>
          <p:nvPr>
            <p:ph type="title"/>
          </p:nvPr>
        </p:nvSpPr>
        <p:spPr>
          <a:xfrm>
            <a:off x="490250" y="450150"/>
            <a:ext cx="5878800" cy="4090800"/>
          </a:xfrm>
          <a:prstGeom prst="rect">
            <a:avLst/>
          </a:prstGeom>
        </p:spPr>
        <p:txBody>
          <a:bodyPr anchorCtr="0" anchor="ctr" bIns="91425" lIns="91425" spcFirstLastPara="1" rIns="91425" wrap="square" tIns="91425">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p9"/>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Google Shape;44;p9"/>
          <p:cNvSpPr txBox="1"/>
          <p:nvPr>
            <p:ph type="title"/>
          </p:nvPr>
        </p:nvSpPr>
        <p:spPr>
          <a:xfrm>
            <a:off x="265500" y="929275"/>
            <a:ext cx="4045200" cy="1786200"/>
          </a:xfrm>
          <a:prstGeom prst="rect">
            <a:avLst/>
          </a:prstGeom>
        </p:spPr>
        <p:txBody>
          <a:bodyPr anchorCtr="0" anchor="b" bIns="91425" lIns="91425" spcFirstLastPara="1" rIns="91425" wrap="square" tIns="91425">
            <a:noAutofit/>
          </a:bodyPr>
          <a:lstStyle>
            <a:lvl1pPr lvl="0" rtl="0" algn="ctr">
              <a:spcBef>
                <a:spcPts val="0"/>
              </a:spcBef>
              <a:spcAft>
                <a:spcPts val="0"/>
              </a:spcAft>
              <a:buClr>
                <a:schemeClr val="lt2"/>
              </a:buClr>
              <a:buSzPts val="4200"/>
              <a:buNone/>
              <a:defRPr>
                <a:solidFill>
                  <a:schemeClr val="lt2"/>
                </a:solidFill>
              </a:defRPr>
            </a:lvl1pPr>
            <a:lvl2pPr lvl="1" rtl="0" algn="ctr">
              <a:spcBef>
                <a:spcPts val="0"/>
              </a:spcBef>
              <a:spcAft>
                <a:spcPts val="0"/>
              </a:spcAft>
              <a:buClr>
                <a:schemeClr val="lt2"/>
              </a:buClr>
              <a:buSzPts val="4200"/>
              <a:buNone/>
              <a:defRPr>
                <a:solidFill>
                  <a:schemeClr val="lt2"/>
                </a:solidFill>
              </a:defRPr>
            </a:lvl2pPr>
            <a:lvl3pPr lvl="2" rtl="0" algn="ctr">
              <a:spcBef>
                <a:spcPts val="0"/>
              </a:spcBef>
              <a:spcAft>
                <a:spcPts val="0"/>
              </a:spcAft>
              <a:buClr>
                <a:schemeClr val="lt2"/>
              </a:buClr>
              <a:buSzPts val="4200"/>
              <a:buNone/>
              <a:defRPr>
                <a:solidFill>
                  <a:schemeClr val="lt2"/>
                </a:solidFill>
              </a:defRPr>
            </a:lvl3pPr>
            <a:lvl4pPr lvl="3" rtl="0" algn="ctr">
              <a:spcBef>
                <a:spcPts val="0"/>
              </a:spcBef>
              <a:spcAft>
                <a:spcPts val="0"/>
              </a:spcAft>
              <a:buClr>
                <a:schemeClr val="lt2"/>
              </a:buClr>
              <a:buSzPts val="4200"/>
              <a:buNone/>
              <a:defRPr>
                <a:solidFill>
                  <a:schemeClr val="lt2"/>
                </a:solidFill>
              </a:defRPr>
            </a:lvl4pPr>
            <a:lvl5pPr lvl="4" rtl="0" algn="ctr">
              <a:spcBef>
                <a:spcPts val="0"/>
              </a:spcBef>
              <a:spcAft>
                <a:spcPts val="0"/>
              </a:spcAft>
              <a:buClr>
                <a:schemeClr val="lt2"/>
              </a:buClr>
              <a:buSzPts val="4200"/>
              <a:buNone/>
              <a:defRPr>
                <a:solidFill>
                  <a:schemeClr val="lt2"/>
                </a:solidFill>
              </a:defRPr>
            </a:lvl5pPr>
            <a:lvl6pPr lvl="5" rtl="0" algn="ctr">
              <a:spcBef>
                <a:spcPts val="0"/>
              </a:spcBef>
              <a:spcAft>
                <a:spcPts val="0"/>
              </a:spcAft>
              <a:buClr>
                <a:schemeClr val="lt2"/>
              </a:buClr>
              <a:buSzPts val="4200"/>
              <a:buNone/>
              <a:defRPr>
                <a:solidFill>
                  <a:schemeClr val="lt2"/>
                </a:solidFill>
              </a:defRPr>
            </a:lvl6pPr>
            <a:lvl7pPr lvl="6" rtl="0" algn="ctr">
              <a:spcBef>
                <a:spcPts val="0"/>
              </a:spcBef>
              <a:spcAft>
                <a:spcPts val="0"/>
              </a:spcAft>
              <a:buClr>
                <a:schemeClr val="lt2"/>
              </a:buClr>
              <a:buSzPts val="4200"/>
              <a:buNone/>
              <a:defRPr>
                <a:solidFill>
                  <a:schemeClr val="lt2"/>
                </a:solidFill>
              </a:defRPr>
            </a:lvl7pPr>
            <a:lvl8pPr lvl="7" rtl="0" algn="ctr">
              <a:spcBef>
                <a:spcPts val="0"/>
              </a:spcBef>
              <a:spcAft>
                <a:spcPts val="0"/>
              </a:spcAft>
              <a:buClr>
                <a:schemeClr val="lt2"/>
              </a:buClr>
              <a:buSzPts val="4200"/>
              <a:buNone/>
              <a:defRPr>
                <a:solidFill>
                  <a:schemeClr val="lt2"/>
                </a:solidFill>
              </a:defRPr>
            </a:lvl8pPr>
            <a:lvl9pPr lvl="8" rtl="0" algn="ctr">
              <a:spcBef>
                <a:spcPts val="0"/>
              </a:spcBef>
              <a:spcAft>
                <a:spcPts val="0"/>
              </a:spcAft>
              <a:buClr>
                <a:schemeClr val="lt2"/>
              </a:buClr>
              <a:buSzPts val="4200"/>
              <a:buNone/>
              <a:defRPr>
                <a:solidFill>
                  <a:schemeClr val="lt2"/>
                </a:solidFill>
              </a:defRPr>
            </a:lvl9pPr>
          </a:lstStyle>
          <a:p/>
        </p:txBody>
      </p:sp>
      <p:sp>
        <p:nvSpPr>
          <p:cNvPr id="45" name="Google Shape;45;p9"/>
          <p:cNvSpPr txBox="1"/>
          <p:nvPr>
            <p:ph idx="1" type="subTitle"/>
          </p:nvPr>
        </p:nvSpPr>
        <p:spPr>
          <a:xfrm>
            <a:off x="265500" y="2769001"/>
            <a:ext cx="4045200" cy="1574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rtl="0"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rtl="0"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rtl="0"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rtl="0"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rtl="0"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rtl="0"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rtl="0"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rtl="0"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1600"/>
              </a:spcBef>
              <a:spcAft>
                <a:spcPts val="0"/>
              </a:spcAft>
              <a:buClr>
                <a:schemeClr val="lt1"/>
              </a:buClr>
              <a:buSzPts val="1400"/>
              <a:buChar char="○"/>
              <a:defRPr>
                <a:solidFill>
                  <a:schemeClr val="lt1"/>
                </a:solidFill>
              </a:defRPr>
            </a:lvl2pPr>
            <a:lvl3pPr indent="-317500" lvl="2" marL="1371600" rtl="0">
              <a:spcBef>
                <a:spcPts val="1600"/>
              </a:spcBef>
              <a:spcAft>
                <a:spcPts val="0"/>
              </a:spcAft>
              <a:buClr>
                <a:schemeClr val="lt1"/>
              </a:buClr>
              <a:buSzPts val="1400"/>
              <a:buChar char="■"/>
              <a:defRPr>
                <a:solidFill>
                  <a:schemeClr val="lt1"/>
                </a:solidFill>
              </a:defRPr>
            </a:lvl3pPr>
            <a:lvl4pPr indent="-317500" lvl="3" marL="1828800" rtl="0">
              <a:spcBef>
                <a:spcPts val="1600"/>
              </a:spcBef>
              <a:spcAft>
                <a:spcPts val="0"/>
              </a:spcAft>
              <a:buClr>
                <a:schemeClr val="lt1"/>
              </a:buClr>
              <a:buSzPts val="1400"/>
              <a:buChar char="●"/>
              <a:defRPr>
                <a:solidFill>
                  <a:schemeClr val="lt1"/>
                </a:solidFill>
              </a:defRPr>
            </a:lvl4pPr>
            <a:lvl5pPr indent="-317500" lvl="4" marL="2286000" rtl="0">
              <a:spcBef>
                <a:spcPts val="1600"/>
              </a:spcBef>
              <a:spcAft>
                <a:spcPts val="0"/>
              </a:spcAft>
              <a:buClr>
                <a:schemeClr val="lt1"/>
              </a:buClr>
              <a:buSzPts val="1400"/>
              <a:buChar char="○"/>
              <a:defRPr>
                <a:solidFill>
                  <a:schemeClr val="lt1"/>
                </a:solidFill>
              </a:defRPr>
            </a:lvl5pPr>
            <a:lvl6pPr indent="-317500" lvl="5" marL="2743200" rtl="0">
              <a:spcBef>
                <a:spcPts val="1600"/>
              </a:spcBef>
              <a:spcAft>
                <a:spcPts val="0"/>
              </a:spcAft>
              <a:buClr>
                <a:schemeClr val="lt1"/>
              </a:buClr>
              <a:buSzPts val="1400"/>
              <a:buChar char="■"/>
              <a:defRPr>
                <a:solidFill>
                  <a:schemeClr val="lt1"/>
                </a:solidFill>
              </a:defRPr>
            </a:lvl6pPr>
            <a:lvl7pPr indent="-317500" lvl="6" marL="3200400" rtl="0">
              <a:spcBef>
                <a:spcPts val="1600"/>
              </a:spcBef>
              <a:spcAft>
                <a:spcPts val="0"/>
              </a:spcAft>
              <a:buClr>
                <a:schemeClr val="lt1"/>
              </a:buClr>
              <a:buSzPts val="1400"/>
              <a:buChar char="●"/>
              <a:defRPr>
                <a:solidFill>
                  <a:schemeClr val="lt1"/>
                </a:solidFill>
              </a:defRPr>
            </a:lvl7pPr>
            <a:lvl8pPr indent="-317500" lvl="7" marL="3657600" rtl="0">
              <a:spcBef>
                <a:spcPts val="1600"/>
              </a:spcBef>
              <a:spcAft>
                <a:spcPts val="0"/>
              </a:spcAft>
              <a:buClr>
                <a:schemeClr val="lt1"/>
              </a:buClr>
              <a:buSzPts val="1400"/>
              <a:buChar char="○"/>
              <a:defRPr>
                <a:solidFill>
                  <a:schemeClr val="lt1"/>
                </a:solidFill>
              </a:defRPr>
            </a:lvl8pPr>
            <a:lvl9pPr indent="-317500" lvl="8" marL="4114800" rtl="0">
              <a:spcBef>
                <a:spcPts val="1600"/>
              </a:spcBef>
              <a:spcAft>
                <a:spcPts val="1600"/>
              </a:spcAft>
              <a:buClr>
                <a:schemeClr val="lt1"/>
              </a:buClr>
              <a:buSzPts val="1400"/>
              <a:buChar char="■"/>
              <a:defRPr>
                <a:solidFill>
                  <a:schemeClr val="lt1"/>
                </a:solidFill>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9500" y="4218925"/>
            <a:ext cx="5998800" cy="5988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lux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Autofit/>
          </a:bodyPr>
          <a:lstStyle>
            <a:lvl1pPr lvl="0"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Google Shape;7;p1"/>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rtl="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rtl="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rtl="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rtl="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rtl="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rtl="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rtl="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rtl="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1"/>
                </a:solidFill>
                <a:latin typeface="Economica"/>
                <a:ea typeface="Economica"/>
                <a:cs typeface="Economica"/>
                <a:sym typeface="Economica"/>
              </a:defRPr>
            </a:lvl1pPr>
            <a:lvl2pPr lvl="1" rtl="0" algn="r">
              <a:buNone/>
              <a:defRPr sz="1000">
                <a:solidFill>
                  <a:schemeClr val="dk1"/>
                </a:solidFill>
                <a:latin typeface="Economica"/>
                <a:ea typeface="Economica"/>
                <a:cs typeface="Economica"/>
                <a:sym typeface="Economica"/>
              </a:defRPr>
            </a:lvl2pPr>
            <a:lvl3pPr lvl="2" rtl="0" algn="r">
              <a:buNone/>
              <a:defRPr sz="1000">
                <a:solidFill>
                  <a:schemeClr val="dk1"/>
                </a:solidFill>
                <a:latin typeface="Economica"/>
                <a:ea typeface="Economica"/>
                <a:cs typeface="Economica"/>
                <a:sym typeface="Economica"/>
              </a:defRPr>
            </a:lvl3pPr>
            <a:lvl4pPr lvl="3" rtl="0" algn="r">
              <a:buNone/>
              <a:defRPr sz="1000">
                <a:solidFill>
                  <a:schemeClr val="dk1"/>
                </a:solidFill>
                <a:latin typeface="Economica"/>
                <a:ea typeface="Economica"/>
                <a:cs typeface="Economica"/>
                <a:sym typeface="Economica"/>
              </a:defRPr>
            </a:lvl4pPr>
            <a:lvl5pPr lvl="4" rtl="0" algn="r">
              <a:buNone/>
              <a:defRPr sz="1000">
                <a:solidFill>
                  <a:schemeClr val="dk1"/>
                </a:solidFill>
                <a:latin typeface="Economica"/>
                <a:ea typeface="Economica"/>
                <a:cs typeface="Economica"/>
                <a:sym typeface="Economica"/>
              </a:defRPr>
            </a:lvl5pPr>
            <a:lvl6pPr lvl="5" rtl="0" algn="r">
              <a:buNone/>
              <a:defRPr sz="1000">
                <a:solidFill>
                  <a:schemeClr val="dk1"/>
                </a:solidFill>
                <a:latin typeface="Economica"/>
                <a:ea typeface="Economica"/>
                <a:cs typeface="Economica"/>
                <a:sym typeface="Economica"/>
              </a:defRPr>
            </a:lvl6pPr>
            <a:lvl7pPr lvl="6" rtl="0" algn="r">
              <a:buNone/>
              <a:defRPr sz="1000">
                <a:solidFill>
                  <a:schemeClr val="dk1"/>
                </a:solidFill>
                <a:latin typeface="Economica"/>
                <a:ea typeface="Economica"/>
                <a:cs typeface="Economica"/>
                <a:sym typeface="Economica"/>
              </a:defRPr>
            </a:lvl7pPr>
            <a:lvl8pPr lvl="7" rtl="0" algn="r">
              <a:buNone/>
              <a:defRPr sz="1000">
                <a:solidFill>
                  <a:schemeClr val="dk1"/>
                </a:solidFill>
                <a:latin typeface="Economica"/>
                <a:ea typeface="Economica"/>
                <a:cs typeface="Economica"/>
                <a:sym typeface="Economica"/>
              </a:defRPr>
            </a:lvl8pPr>
            <a:lvl9pPr lvl="8" rtl="0"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wiki.folio.org/display/PC/Roadmap+dashboards" TargetMode="External"/><Relationship Id="rId4" Type="http://schemas.openxmlformats.org/officeDocument/2006/relationships/hyperlink" Target="https://wiki.folio.org/display/COMMUNITY/Getting+Started+for+Product+Owners#GettingStartedforProductOwners-3.2.2)UXPRODFeature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s://docs.google.com/presentation/d/1JR-In8GD294lbqkbnnhDMJnCYgUNlg9y/edit#slide=id.g134fc650acf_3_0"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pic>
        <p:nvPicPr>
          <p:cNvPr id="62" name="Google Shape;62;p13"/>
          <p:cNvPicPr preferRelativeResize="0"/>
          <p:nvPr/>
        </p:nvPicPr>
        <p:blipFill>
          <a:blip r:embed="rId3">
            <a:alphaModFix/>
          </a:blip>
          <a:stretch>
            <a:fillRect/>
          </a:stretch>
        </p:blipFill>
        <p:spPr>
          <a:xfrm>
            <a:off x="148875" y="1745000"/>
            <a:ext cx="2967575" cy="2671825"/>
          </a:xfrm>
          <a:prstGeom prst="rect">
            <a:avLst/>
          </a:prstGeom>
          <a:noFill/>
          <a:ln>
            <a:noFill/>
          </a:ln>
        </p:spPr>
      </p:pic>
      <p:sp>
        <p:nvSpPr>
          <p:cNvPr id="63" name="Google Shape;63;p13"/>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FOLIO Roadmap and Prioritization Update</a:t>
            </a:r>
            <a:endParaRPr/>
          </a:p>
        </p:txBody>
      </p:sp>
      <p:sp>
        <p:nvSpPr>
          <p:cNvPr id="64" name="Google Shape;64;p13"/>
          <p:cNvSpPr txBox="1"/>
          <p:nvPr>
            <p:ph idx="1" type="subTitle"/>
          </p:nvPr>
        </p:nvSpPr>
        <p:spPr>
          <a:xfrm>
            <a:off x="3044700" y="3116580"/>
            <a:ext cx="3054600" cy="701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Prioritization and Roadmap Working Group </a:t>
            </a:r>
            <a:endParaRPr/>
          </a:p>
          <a:p>
            <a:pPr indent="0" lvl="0" marL="0" rtl="0" algn="ctr">
              <a:spcBef>
                <a:spcPts val="0"/>
              </a:spcBef>
              <a:spcAft>
                <a:spcPts val="0"/>
              </a:spcAft>
              <a:buNone/>
            </a:pPr>
            <a:r>
              <a:rPr lang="en"/>
              <a:t>WOLFCon, August 22, 2023</a:t>
            </a:r>
            <a:endParaRPr/>
          </a:p>
        </p:txBody>
      </p:sp>
      <p:pic>
        <p:nvPicPr>
          <p:cNvPr id="65" name="Google Shape;65;p13"/>
          <p:cNvPicPr preferRelativeResize="0"/>
          <p:nvPr/>
        </p:nvPicPr>
        <p:blipFill>
          <a:blip r:embed="rId4">
            <a:alphaModFix/>
          </a:blip>
          <a:stretch>
            <a:fillRect/>
          </a:stretch>
        </p:blipFill>
        <p:spPr>
          <a:xfrm>
            <a:off x="6185448" y="1034556"/>
            <a:ext cx="3361727" cy="15372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2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18-month outlook</a:t>
            </a:r>
            <a:endParaRPr/>
          </a:p>
        </p:txBody>
      </p:sp>
      <p:cxnSp>
        <p:nvCxnSpPr>
          <p:cNvPr id="180" name="Google Shape;180;p22"/>
          <p:cNvCxnSpPr/>
          <p:nvPr/>
        </p:nvCxnSpPr>
        <p:spPr>
          <a:xfrm>
            <a:off x="4364550" y="1242375"/>
            <a:ext cx="414900" cy="0"/>
          </a:xfrm>
          <a:prstGeom prst="straightConnector1">
            <a:avLst/>
          </a:prstGeom>
          <a:noFill/>
          <a:ln cap="flat" cmpd="sng" w="28575">
            <a:solidFill>
              <a:schemeClr val="lt2"/>
            </a:solidFill>
            <a:prstDash val="solid"/>
            <a:round/>
            <a:headEnd len="sm" w="sm" type="none"/>
            <a:tailEnd len="sm" w="sm" type="none"/>
          </a:ln>
        </p:spPr>
      </p:cxnSp>
      <p:grpSp>
        <p:nvGrpSpPr>
          <p:cNvPr id="181" name="Google Shape;181;p22"/>
          <p:cNvGrpSpPr/>
          <p:nvPr/>
        </p:nvGrpSpPr>
        <p:grpSpPr>
          <a:xfrm>
            <a:off x="437813" y="1568600"/>
            <a:ext cx="1832551" cy="3086700"/>
            <a:chOff x="437825" y="1568589"/>
            <a:chExt cx="2685450" cy="3086700"/>
          </a:xfrm>
        </p:grpSpPr>
        <p:sp>
          <p:nvSpPr>
            <p:cNvPr id="182" name="Google Shape;182;p22"/>
            <p:cNvSpPr/>
            <p:nvPr/>
          </p:nvSpPr>
          <p:spPr>
            <a:xfrm>
              <a:off x="440075" y="1568589"/>
              <a:ext cx="2683200" cy="3086700"/>
            </a:xfrm>
            <a:prstGeom prst="rect">
              <a:avLst/>
            </a:prstGeom>
            <a:no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22"/>
            <p:cNvSpPr txBox="1"/>
            <p:nvPr/>
          </p:nvSpPr>
          <p:spPr>
            <a:xfrm>
              <a:off x="437825" y="1568589"/>
              <a:ext cx="2683200" cy="4119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84" name="Google Shape;184;p22"/>
          <p:cNvSpPr txBox="1"/>
          <p:nvPr>
            <p:ph idx="4294967295" type="body"/>
          </p:nvPr>
        </p:nvSpPr>
        <p:spPr>
          <a:xfrm>
            <a:off x="516625" y="1562875"/>
            <a:ext cx="1753800" cy="411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Platform</a:t>
            </a:r>
            <a:endParaRPr>
              <a:solidFill>
                <a:schemeClr val="lt1"/>
              </a:solidFill>
            </a:endParaRPr>
          </a:p>
        </p:txBody>
      </p:sp>
      <p:sp>
        <p:nvSpPr>
          <p:cNvPr id="185" name="Google Shape;185;p22"/>
          <p:cNvSpPr txBox="1"/>
          <p:nvPr>
            <p:ph idx="4294967295" type="body"/>
          </p:nvPr>
        </p:nvSpPr>
        <p:spPr>
          <a:xfrm>
            <a:off x="518000" y="1977575"/>
            <a:ext cx="1753800" cy="267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300"/>
              <a:t>Lists app</a:t>
            </a:r>
            <a:endParaRPr b="1" sz="1300"/>
          </a:p>
          <a:p>
            <a:pPr indent="0" lvl="0" marL="0" rtl="0" algn="l">
              <a:spcBef>
                <a:spcPts val="800"/>
              </a:spcBef>
              <a:spcAft>
                <a:spcPts val="0"/>
              </a:spcAft>
              <a:buNone/>
            </a:pPr>
            <a:r>
              <a:rPr b="1" lang="en" sz="1300"/>
              <a:t>Bulk edit suppression and deletion</a:t>
            </a:r>
            <a:endParaRPr b="1" sz="1300"/>
          </a:p>
          <a:p>
            <a:pPr indent="0" lvl="0" marL="0" rtl="0" algn="l">
              <a:spcBef>
                <a:spcPts val="800"/>
              </a:spcBef>
              <a:spcAft>
                <a:spcPts val="0"/>
              </a:spcAft>
              <a:buNone/>
            </a:pPr>
            <a:r>
              <a:rPr b="1" lang="en" sz="1300"/>
              <a:t>Consortia support</a:t>
            </a:r>
            <a:endParaRPr b="1" sz="1300"/>
          </a:p>
          <a:p>
            <a:pPr indent="0" lvl="0" marL="0" rtl="0" algn="l">
              <a:spcBef>
                <a:spcPts val="800"/>
              </a:spcBef>
              <a:spcAft>
                <a:spcPts val="0"/>
              </a:spcAft>
              <a:buNone/>
            </a:pPr>
            <a:r>
              <a:rPr b="1" lang="en" sz="1300"/>
              <a:t>Workflow engine integration</a:t>
            </a:r>
            <a:endParaRPr b="1" sz="1300"/>
          </a:p>
          <a:p>
            <a:pPr indent="0" lvl="0" marL="0" rtl="0" algn="l">
              <a:spcBef>
                <a:spcPts val="800"/>
              </a:spcBef>
              <a:spcAft>
                <a:spcPts val="0"/>
              </a:spcAft>
              <a:buNone/>
            </a:pPr>
            <a:r>
              <a:rPr b="1" lang="en" sz="1300"/>
              <a:t>Dashboard Extension</a:t>
            </a:r>
            <a:endParaRPr b="1" sz="1300"/>
          </a:p>
          <a:p>
            <a:pPr indent="0" lvl="0" marL="0" rtl="0" algn="l">
              <a:spcBef>
                <a:spcPts val="800"/>
              </a:spcBef>
              <a:spcAft>
                <a:spcPts val="800"/>
              </a:spcAft>
              <a:buNone/>
            </a:pPr>
            <a:r>
              <a:t/>
            </a:r>
            <a:endParaRPr sz="1400"/>
          </a:p>
        </p:txBody>
      </p:sp>
      <p:grpSp>
        <p:nvGrpSpPr>
          <p:cNvPr id="186" name="Google Shape;186;p22"/>
          <p:cNvGrpSpPr/>
          <p:nvPr/>
        </p:nvGrpSpPr>
        <p:grpSpPr>
          <a:xfrm>
            <a:off x="2531938" y="1571463"/>
            <a:ext cx="1832551" cy="3086700"/>
            <a:chOff x="437825" y="1568589"/>
            <a:chExt cx="2685450" cy="3086700"/>
          </a:xfrm>
        </p:grpSpPr>
        <p:sp>
          <p:nvSpPr>
            <p:cNvPr id="187" name="Google Shape;187;p22"/>
            <p:cNvSpPr/>
            <p:nvPr/>
          </p:nvSpPr>
          <p:spPr>
            <a:xfrm>
              <a:off x="440075" y="1568589"/>
              <a:ext cx="2683200" cy="3086700"/>
            </a:xfrm>
            <a:prstGeom prst="rect">
              <a:avLst/>
            </a:prstGeom>
            <a:no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22"/>
            <p:cNvSpPr txBox="1"/>
            <p:nvPr/>
          </p:nvSpPr>
          <p:spPr>
            <a:xfrm>
              <a:off x="437825" y="1568589"/>
              <a:ext cx="2683200" cy="4119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89" name="Google Shape;189;p22"/>
          <p:cNvSpPr txBox="1"/>
          <p:nvPr>
            <p:ph idx="4294967295" type="body"/>
          </p:nvPr>
        </p:nvSpPr>
        <p:spPr>
          <a:xfrm>
            <a:off x="2610750" y="1565738"/>
            <a:ext cx="1753800" cy="411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Acquisitions</a:t>
            </a:r>
            <a:endParaRPr>
              <a:solidFill>
                <a:schemeClr val="lt1"/>
              </a:solidFill>
            </a:endParaRPr>
          </a:p>
        </p:txBody>
      </p:sp>
      <p:sp>
        <p:nvSpPr>
          <p:cNvPr id="190" name="Google Shape;190;p22"/>
          <p:cNvSpPr txBox="1"/>
          <p:nvPr>
            <p:ph idx="4294967295" type="body"/>
          </p:nvPr>
        </p:nvSpPr>
        <p:spPr>
          <a:xfrm>
            <a:off x="2612125" y="1980525"/>
            <a:ext cx="1650600" cy="267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300"/>
              <a:t>Process invoices against previous FYs</a:t>
            </a:r>
            <a:endParaRPr b="1" sz="1300"/>
          </a:p>
          <a:p>
            <a:pPr indent="0" lvl="0" marL="0" rtl="0" algn="l">
              <a:spcBef>
                <a:spcPts val="800"/>
              </a:spcBef>
              <a:spcAft>
                <a:spcPts val="0"/>
              </a:spcAft>
              <a:buNone/>
            </a:pPr>
            <a:r>
              <a:rPr b="1" lang="en" sz="1300"/>
              <a:t>Version history</a:t>
            </a:r>
            <a:endParaRPr b="1" sz="1300"/>
          </a:p>
          <a:p>
            <a:pPr indent="0" lvl="0" marL="0" rtl="0" algn="l">
              <a:spcBef>
                <a:spcPts val="800"/>
              </a:spcBef>
              <a:spcAft>
                <a:spcPts val="0"/>
              </a:spcAft>
              <a:buNone/>
            </a:pPr>
            <a:r>
              <a:rPr b="1" lang="en" sz="1300"/>
              <a:t>Display addl order info in inventory</a:t>
            </a:r>
            <a:endParaRPr b="1" sz="1300"/>
          </a:p>
          <a:p>
            <a:pPr indent="0" lvl="0" marL="0" rtl="0" algn="l">
              <a:spcBef>
                <a:spcPts val="800"/>
              </a:spcBef>
              <a:spcAft>
                <a:spcPts val="0"/>
              </a:spcAft>
              <a:buNone/>
            </a:pPr>
            <a:r>
              <a:rPr b="1" lang="en" sz="1300"/>
              <a:t>Serials Mgmt/ publication patterns</a:t>
            </a:r>
            <a:endParaRPr b="1" sz="1300"/>
          </a:p>
          <a:p>
            <a:pPr indent="0" lvl="0" marL="0" rtl="0" algn="l">
              <a:spcBef>
                <a:spcPts val="800"/>
              </a:spcBef>
              <a:spcAft>
                <a:spcPts val="800"/>
              </a:spcAft>
              <a:buNone/>
            </a:pPr>
            <a:r>
              <a:t/>
            </a:r>
            <a:endParaRPr sz="1400"/>
          </a:p>
        </p:txBody>
      </p:sp>
      <p:grpSp>
        <p:nvGrpSpPr>
          <p:cNvPr id="191" name="Google Shape;191;p22"/>
          <p:cNvGrpSpPr/>
          <p:nvPr/>
        </p:nvGrpSpPr>
        <p:grpSpPr>
          <a:xfrm>
            <a:off x="4704863" y="1571463"/>
            <a:ext cx="1832551" cy="3086700"/>
            <a:chOff x="437825" y="1568589"/>
            <a:chExt cx="2685450" cy="3086700"/>
          </a:xfrm>
        </p:grpSpPr>
        <p:sp>
          <p:nvSpPr>
            <p:cNvPr id="192" name="Google Shape;192;p22"/>
            <p:cNvSpPr/>
            <p:nvPr/>
          </p:nvSpPr>
          <p:spPr>
            <a:xfrm>
              <a:off x="440075" y="1568589"/>
              <a:ext cx="2683200" cy="3086700"/>
            </a:xfrm>
            <a:prstGeom prst="rect">
              <a:avLst/>
            </a:prstGeom>
            <a:no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22"/>
            <p:cNvSpPr txBox="1"/>
            <p:nvPr/>
          </p:nvSpPr>
          <p:spPr>
            <a:xfrm>
              <a:off x="437825" y="1568589"/>
              <a:ext cx="2683200" cy="4119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94" name="Google Shape;194;p22"/>
          <p:cNvSpPr txBox="1"/>
          <p:nvPr>
            <p:ph idx="4294967295" type="body"/>
          </p:nvPr>
        </p:nvSpPr>
        <p:spPr>
          <a:xfrm>
            <a:off x="4783675" y="1565738"/>
            <a:ext cx="1753800" cy="411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Circulation</a:t>
            </a:r>
            <a:endParaRPr>
              <a:solidFill>
                <a:schemeClr val="lt1"/>
              </a:solidFill>
            </a:endParaRPr>
          </a:p>
        </p:txBody>
      </p:sp>
      <p:sp>
        <p:nvSpPr>
          <p:cNvPr id="195" name="Google Shape;195;p22"/>
          <p:cNvSpPr txBox="1"/>
          <p:nvPr>
            <p:ph idx="4294967295" type="body"/>
          </p:nvPr>
        </p:nvSpPr>
        <p:spPr>
          <a:xfrm>
            <a:off x="4785050" y="2046900"/>
            <a:ext cx="1650600" cy="261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400"/>
              <a:t>Improvements to Requests workflow</a:t>
            </a:r>
            <a:endParaRPr b="1" sz="1400"/>
          </a:p>
          <a:p>
            <a:pPr indent="0" lvl="0" marL="0" rtl="0" algn="l">
              <a:spcBef>
                <a:spcPts val="800"/>
              </a:spcBef>
              <a:spcAft>
                <a:spcPts val="0"/>
              </a:spcAft>
              <a:buNone/>
            </a:pPr>
            <a:r>
              <a:rPr b="1" lang="en" sz="1400"/>
              <a:t>Patron notices enhancements</a:t>
            </a:r>
            <a:endParaRPr b="1" sz="1400"/>
          </a:p>
          <a:p>
            <a:pPr indent="0" lvl="0" marL="0" rtl="0" algn="l">
              <a:spcBef>
                <a:spcPts val="800"/>
              </a:spcBef>
              <a:spcAft>
                <a:spcPts val="0"/>
              </a:spcAft>
              <a:buNone/>
            </a:pPr>
            <a:r>
              <a:rPr b="1" lang="en" sz="1400"/>
              <a:t>Fees &amp; fines actual costs enhancements</a:t>
            </a:r>
            <a:endParaRPr b="1" sz="1400"/>
          </a:p>
          <a:p>
            <a:pPr indent="0" lvl="0" marL="0" rtl="0" algn="l">
              <a:spcBef>
                <a:spcPts val="800"/>
              </a:spcBef>
              <a:spcAft>
                <a:spcPts val="0"/>
              </a:spcAft>
              <a:buNone/>
            </a:pPr>
            <a:r>
              <a:rPr b="1" lang="en" sz="1400"/>
              <a:t>Reminder fees</a:t>
            </a:r>
            <a:endParaRPr b="1" sz="1400"/>
          </a:p>
          <a:p>
            <a:pPr indent="0" lvl="0" marL="0" rtl="0" algn="l">
              <a:spcBef>
                <a:spcPts val="800"/>
              </a:spcBef>
              <a:spcAft>
                <a:spcPts val="800"/>
              </a:spcAft>
              <a:buNone/>
            </a:pPr>
            <a:r>
              <a:t/>
            </a:r>
            <a:endParaRPr sz="1400"/>
          </a:p>
        </p:txBody>
      </p:sp>
      <p:grpSp>
        <p:nvGrpSpPr>
          <p:cNvPr id="196" name="Google Shape;196;p22"/>
          <p:cNvGrpSpPr/>
          <p:nvPr/>
        </p:nvGrpSpPr>
        <p:grpSpPr>
          <a:xfrm>
            <a:off x="6877738" y="1574338"/>
            <a:ext cx="1832551" cy="3086700"/>
            <a:chOff x="437825" y="1568589"/>
            <a:chExt cx="2685450" cy="3086700"/>
          </a:xfrm>
        </p:grpSpPr>
        <p:sp>
          <p:nvSpPr>
            <p:cNvPr id="197" name="Google Shape;197;p22"/>
            <p:cNvSpPr/>
            <p:nvPr/>
          </p:nvSpPr>
          <p:spPr>
            <a:xfrm>
              <a:off x="440075" y="1568589"/>
              <a:ext cx="2683200" cy="3086700"/>
            </a:xfrm>
            <a:prstGeom prst="rect">
              <a:avLst/>
            </a:prstGeom>
            <a:no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22"/>
            <p:cNvSpPr txBox="1"/>
            <p:nvPr/>
          </p:nvSpPr>
          <p:spPr>
            <a:xfrm>
              <a:off x="437825" y="1568589"/>
              <a:ext cx="2683200" cy="4119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99" name="Google Shape;199;p22"/>
          <p:cNvSpPr txBox="1"/>
          <p:nvPr>
            <p:ph idx="4294967295" type="body"/>
          </p:nvPr>
        </p:nvSpPr>
        <p:spPr>
          <a:xfrm>
            <a:off x="6956550" y="1568613"/>
            <a:ext cx="1753800" cy="411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ERM</a:t>
            </a:r>
            <a:endParaRPr>
              <a:solidFill>
                <a:schemeClr val="lt1"/>
              </a:solidFill>
            </a:endParaRPr>
          </a:p>
        </p:txBody>
      </p:sp>
      <p:sp>
        <p:nvSpPr>
          <p:cNvPr id="200" name="Google Shape;200;p22"/>
          <p:cNvSpPr txBox="1"/>
          <p:nvPr>
            <p:ph idx="4294967295" type="body"/>
          </p:nvPr>
        </p:nvSpPr>
        <p:spPr>
          <a:xfrm>
            <a:off x="6957925" y="1983325"/>
            <a:ext cx="1753800" cy="267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300"/>
              <a:t>GOKb synchronization re-write</a:t>
            </a:r>
            <a:endParaRPr b="1" sz="1300"/>
          </a:p>
          <a:p>
            <a:pPr indent="0" lvl="0" marL="0" rtl="0" algn="l">
              <a:spcBef>
                <a:spcPts val="800"/>
              </a:spcBef>
              <a:spcAft>
                <a:spcPts val="0"/>
              </a:spcAft>
              <a:buNone/>
            </a:pPr>
            <a:r>
              <a:rPr b="1" lang="en" sz="1300"/>
              <a:t>Search implementation review</a:t>
            </a:r>
            <a:endParaRPr b="1" sz="1300"/>
          </a:p>
          <a:p>
            <a:pPr indent="0" lvl="0" marL="0" rtl="0" algn="l">
              <a:spcBef>
                <a:spcPts val="800"/>
              </a:spcBef>
              <a:spcAft>
                <a:spcPts val="0"/>
              </a:spcAft>
              <a:buNone/>
            </a:pPr>
            <a:r>
              <a:rPr b="1" lang="en" sz="1300"/>
              <a:t>Performance improvements</a:t>
            </a:r>
            <a:endParaRPr b="1" sz="1300"/>
          </a:p>
          <a:p>
            <a:pPr indent="0" lvl="0" marL="0" rtl="0" algn="l">
              <a:spcBef>
                <a:spcPts val="800"/>
              </a:spcBef>
              <a:spcAft>
                <a:spcPts val="0"/>
              </a:spcAft>
              <a:buNone/>
            </a:pPr>
            <a:r>
              <a:rPr b="1" lang="en" sz="1300"/>
              <a:t>Tasklist/checklist support</a:t>
            </a:r>
            <a:endParaRPr b="1" sz="1300"/>
          </a:p>
          <a:p>
            <a:pPr indent="0" lvl="0" marL="0" rtl="0" algn="l">
              <a:spcBef>
                <a:spcPts val="800"/>
              </a:spcBef>
              <a:spcAft>
                <a:spcPts val="800"/>
              </a:spcAft>
              <a:buNone/>
            </a:pPr>
            <a:r>
              <a:t/>
            </a:r>
            <a:endParaRPr sz="14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2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18-month outlook: Metadata</a:t>
            </a:r>
            <a:endParaRPr/>
          </a:p>
        </p:txBody>
      </p:sp>
      <p:cxnSp>
        <p:nvCxnSpPr>
          <p:cNvPr id="206" name="Google Shape;206;p23"/>
          <p:cNvCxnSpPr/>
          <p:nvPr/>
        </p:nvCxnSpPr>
        <p:spPr>
          <a:xfrm>
            <a:off x="4364550" y="1242375"/>
            <a:ext cx="414900" cy="0"/>
          </a:xfrm>
          <a:prstGeom prst="straightConnector1">
            <a:avLst/>
          </a:prstGeom>
          <a:noFill/>
          <a:ln cap="flat" cmpd="sng" w="28575">
            <a:solidFill>
              <a:schemeClr val="lt2"/>
            </a:solidFill>
            <a:prstDash val="solid"/>
            <a:round/>
            <a:headEnd len="sm" w="sm" type="none"/>
            <a:tailEnd len="sm" w="sm" type="none"/>
          </a:ln>
        </p:spPr>
      </p:cxnSp>
      <p:grpSp>
        <p:nvGrpSpPr>
          <p:cNvPr id="207" name="Google Shape;207;p23"/>
          <p:cNvGrpSpPr/>
          <p:nvPr/>
        </p:nvGrpSpPr>
        <p:grpSpPr>
          <a:xfrm>
            <a:off x="437813" y="1568600"/>
            <a:ext cx="1832551" cy="3086700"/>
            <a:chOff x="437825" y="1568589"/>
            <a:chExt cx="2685450" cy="3086700"/>
          </a:xfrm>
        </p:grpSpPr>
        <p:sp>
          <p:nvSpPr>
            <p:cNvPr id="208" name="Google Shape;208;p23"/>
            <p:cNvSpPr/>
            <p:nvPr/>
          </p:nvSpPr>
          <p:spPr>
            <a:xfrm>
              <a:off x="440075" y="1568589"/>
              <a:ext cx="2683200" cy="3086700"/>
            </a:xfrm>
            <a:prstGeom prst="rect">
              <a:avLst/>
            </a:prstGeom>
            <a:no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23"/>
            <p:cNvSpPr txBox="1"/>
            <p:nvPr/>
          </p:nvSpPr>
          <p:spPr>
            <a:xfrm>
              <a:off x="437825" y="1568589"/>
              <a:ext cx="2683200" cy="4119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0" name="Google Shape;210;p23"/>
          <p:cNvSpPr txBox="1"/>
          <p:nvPr>
            <p:ph idx="4294967295" type="body"/>
          </p:nvPr>
        </p:nvSpPr>
        <p:spPr>
          <a:xfrm>
            <a:off x="516625" y="1562875"/>
            <a:ext cx="1753800" cy="411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Cataloging</a:t>
            </a:r>
            <a:endParaRPr>
              <a:solidFill>
                <a:schemeClr val="lt1"/>
              </a:solidFill>
            </a:endParaRPr>
          </a:p>
        </p:txBody>
      </p:sp>
      <p:sp>
        <p:nvSpPr>
          <p:cNvPr id="211" name="Google Shape;211;p23"/>
          <p:cNvSpPr txBox="1"/>
          <p:nvPr>
            <p:ph idx="4294967295" type="body"/>
          </p:nvPr>
        </p:nvSpPr>
        <p:spPr>
          <a:xfrm>
            <a:off x="439250" y="2091275"/>
            <a:ext cx="1832700" cy="2563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100"/>
              <a:t>Cataloging workflow improvements</a:t>
            </a:r>
            <a:endParaRPr b="1" sz="1100"/>
          </a:p>
          <a:p>
            <a:pPr indent="0" lvl="0" marL="0" rtl="0" algn="l">
              <a:spcBef>
                <a:spcPts val="800"/>
              </a:spcBef>
              <a:spcAft>
                <a:spcPts val="0"/>
              </a:spcAft>
              <a:buNone/>
            </a:pPr>
            <a:r>
              <a:rPr b="1" lang="en" sz="1100"/>
              <a:t>MARC Authority control linking</a:t>
            </a:r>
            <a:endParaRPr b="1" sz="1100"/>
          </a:p>
          <a:p>
            <a:pPr indent="0" lvl="0" marL="0" rtl="0" algn="l">
              <a:spcBef>
                <a:spcPts val="800"/>
              </a:spcBef>
              <a:spcAft>
                <a:spcPts val="0"/>
              </a:spcAft>
              <a:buNone/>
            </a:pPr>
            <a:r>
              <a:rPr b="1" lang="en" sz="1100"/>
              <a:t>Search &amp; browse improvements</a:t>
            </a:r>
            <a:endParaRPr b="1" sz="1100"/>
          </a:p>
          <a:p>
            <a:pPr indent="0" lvl="0" marL="0" rtl="0" algn="l">
              <a:spcBef>
                <a:spcPts val="800"/>
              </a:spcBef>
              <a:spcAft>
                <a:spcPts val="0"/>
              </a:spcAft>
              <a:buNone/>
            </a:pPr>
            <a:r>
              <a:rPr b="1" lang="en" sz="1100"/>
              <a:t>Improved in-app reporting</a:t>
            </a:r>
            <a:endParaRPr b="1" sz="1100"/>
          </a:p>
          <a:p>
            <a:pPr indent="0" lvl="0" marL="0" rtl="0" algn="l">
              <a:spcBef>
                <a:spcPts val="800"/>
              </a:spcBef>
              <a:spcAft>
                <a:spcPts val="800"/>
              </a:spcAft>
              <a:buNone/>
            </a:pPr>
            <a:r>
              <a:t/>
            </a:r>
            <a:endParaRPr sz="1100"/>
          </a:p>
        </p:txBody>
      </p:sp>
      <p:grpSp>
        <p:nvGrpSpPr>
          <p:cNvPr id="212" name="Google Shape;212;p23"/>
          <p:cNvGrpSpPr/>
          <p:nvPr/>
        </p:nvGrpSpPr>
        <p:grpSpPr>
          <a:xfrm>
            <a:off x="2531938" y="1571463"/>
            <a:ext cx="1832551" cy="3086700"/>
            <a:chOff x="437825" y="1568589"/>
            <a:chExt cx="2685450" cy="3086700"/>
          </a:xfrm>
        </p:grpSpPr>
        <p:sp>
          <p:nvSpPr>
            <p:cNvPr id="213" name="Google Shape;213;p23"/>
            <p:cNvSpPr/>
            <p:nvPr/>
          </p:nvSpPr>
          <p:spPr>
            <a:xfrm>
              <a:off x="440075" y="1568589"/>
              <a:ext cx="2683200" cy="3086700"/>
            </a:xfrm>
            <a:prstGeom prst="rect">
              <a:avLst/>
            </a:prstGeom>
            <a:no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23"/>
            <p:cNvSpPr txBox="1"/>
            <p:nvPr/>
          </p:nvSpPr>
          <p:spPr>
            <a:xfrm>
              <a:off x="437825" y="1568589"/>
              <a:ext cx="2683200" cy="4119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5" name="Google Shape;215;p23"/>
          <p:cNvSpPr txBox="1"/>
          <p:nvPr>
            <p:ph idx="4294967295" type="body"/>
          </p:nvPr>
        </p:nvSpPr>
        <p:spPr>
          <a:xfrm>
            <a:off x="2610750" y="1565738"/>
            <a:ext cx="1753800" cy="411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Data Import</a:t>
            </a:r>
            <a:endParaRPr>
              <a:solidFill>
                <a:schemeClr val="lt1"/>
              </a:solidFill>
            </a:endParaRPr>
          </a:p>
        </p:txBody>
      </p:sp>
      <p:sp>
        <p:nvSpPr>
          <p:cNvPr id="216" name="Google Shape;216;p23"/>
          <p:cNvSpPr txBox="1"/>
          <p:nvPr>
            <p:ph idx="4294967295" type="body"/>
          </p:nvPr>
        </p:nvSpPr>
        <p:spPr>
          <a:xfrm>
            <a:off x="2612125" y="2094138"/>
            <a:ext cx="1650600" cy="2563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Migration data improved </a:t>
            </a:r>
            <a:endParaRPr b="1" sz="1200"/>
          </a:p>
          <a:p>
            <a:pPr indent="0" lvl="0" marL="0" rtl="0" algn="l">
              <a:spcBef>
                <a:spcPts val="800"/>
              </a:spcBef>
              <a:spcAft>
                <a:spcPts val="0"/>
              </a:spcAft>
              <a:buNone/>
            </a:pPr>
            <a:r>
              <a:rPr b="1" lang="en" sz="1200"/>
              <a:t>Architectural &amp; Workflow improvements</a:t>
            </a:r>
            <a:endParaRPr b="1" sz="1200"/>
          </a:p>
          <a:p>
            <a:pPr indent="0" lvl="0" marL="0" rtl="0" algn="l">
              <a:spcBef>
                <a:spcPts val="800"/>
              </a:spcBef>
              <a:spcAft>
                <a:spcPts val="0"/>
              </a:spcAft>
              <a:buClr>
                <a:schemeClr val="dk1"/>
              </a:buClr>
              <a:buSzPts val="1100"/>
              <a:buFont typeface="Arial"/>
              <a:buNone/>
            </a:pPr>
            <a:r>
              <a:rPr b="1" lang="en" sz="1200"/>
              <a:t>Scaling &amp; performance improvements</a:t>
            </a:r>
            <a:endParaRPr b="1" sz="1200"/>
          </a:p>
          <a:p>
            <a:pPr indent="0" lvl="0" marL="0" rtl="0" algn="l">
              <a:spcBef>
                <a:spcPts val="800"/>
              </a:spcBef>
              <a:spcAft>
                <a:spcPts val="0"/>
              </a:spcAft>
              <a:buClr>
                <a:schemeClr val="dk1"/>
              </a:buClr>
              <a:buSzPts val="1100"/>
              <a:buFont typeface="Arial"/>
              <a:buNone/>
            </a:pPr>
            <a:r>
              <a:rPr b="1" lang="en" sz="1200"/>
              <a:t>Improvements in business logic</a:t>
            </a:r>
            <a:endParaRPr b="1" sz="1200"/>
          </a:p>
          <a:p>
            <a:pPr indent="0" lvl="0" marL="0" rtl="0" algn="l">
              <a:spcBef>
                <a:spcPts val="800"/>
              </a:spcBef>
              <a:spcAft>
                <a:spcPts val="800"/>
              </a:spcAft>
              <a:buNone/>
            </a:pPr>
            <a:r>
              <a:t/>
            </a:r>
            <a:endParaRPr sz="1400"/>
          </a:p>
        </p:txBody>
      </p:sp>
      <p:grpSp>
        <p:nvGrpSpPr>
          <p:cNvPr id="217" name="Google Shape;217;p23"/>
          <p:cNvGrpSpPr/>
          <p:nvPr/>
        </p:nvGrpSpPr>
        <p:grpSpPr>
          <a:xfrm>
            <a:off x="4704863" y="1571463"/>
            <a:ext cx="1832551" cy="3086700"/>
            <a:chOff x="437825" y="1568589"/>
            <a:chExt cx="2685450" cy="3086700"/>
          </a:xfrm>
        </p:grpSpPr>
        <p:sp>
          <p:nvSpPr>
            <p:cNvPr id="218" name="Google Shape;218;p23"/>
            <p:cNvSpPr/>
            <p:nvPr/>
          </p:nvSpPr>
          <p:spPr>
            <a:xfrm>
              <a:off x="440075" y="1568589"/>
              <a:ext cx="2683200" cy="3086700"/>
            </a:xfrm>
            <a:prstGeom prst="rect">
              <a:avLst/>
            </a:prstGeom>
            <a:no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23"/>
            <p:cNvSpPr txBox="1"/>
            <p:nvPr/>
          </p:nvSpPr>
          <p:spPr>
            <a:xfrm>
              <a:off x="437825" y="1568589"/>
              <a:ext cx="2683200" cy="4119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20" name="Google Shape;220;p23"/>
          <p:cNvSpPr txBox="1"/>
          <p:nvPr>
            <p:ph idx="4294967295" type="body"/>
          </p:nvPr>
        </p:nvSpPr>
        <p:spPr>
          <a:xfrm>
            <a:off x="4783675" y="1565738"/>
            <a:ext cx="1753800" cy="411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Linked Data</a:t>
            </a:r>
            <a:endParaRPr>
              <a:solidFill>
                <a:schemeClr val="lt1"/>
              </a:solidFill>
            </a:endParaRPr>
          </a:p>
        </p:txBody>
      </p:sp>
      <p:sp>
        <p:nvSpPr>
          <p:cNvPr id="221" name="Google Shape;221;p23"/>
          <p:cNvSpPr txBox="1"/>
          <p:nvPr>
            <p:ph idx="4294967295" type="body"/>
          </p:nvPr>
        </p:nvSpPr>
        <p:spPr>
          <a:xfrm>
            <a:off x="4785050" y="2094138"/>
            <a:ext cx="1650600" cy="2563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100"/>
              <a:t>Manage BIBFRAME records</a:t>
            </a:r>
            <a:endParaRPr b="1" sz="1100"/>
          </a:p>
          <a:p>
            <a:pPr indent="0" lvl="0" marL="0" rtl="0" algn="l">
              <a:spcBef>
                <a:spcPts val="800"/>
              </a:spcBef>
              <a:spcAft>
                <a:spcPts val="800"/>
              </a:spcAft>
              <a:buClr>
                <a:schemeClr val="dk1"/>
              </a:buClr>
              <a:buSzPts val="1100"/>
              <a:buFont typeface="Arial"/>
              <a:buNone/>
            </a:pPr>
            <a:r>
              <a:rPr b="1" lang="en" sz="1100"/>
              <a:t>Entity management for authorized access points</a:t>
            </a:r>
            <a:endParaRPr b="1" sz="1100"/>
          </a:p>
        </p:txBody>
      </p:sp>
      <p:grpSp>
        <p:nvGrpSpPr>
          <p:cNvPr id="222" name="Google Shape;222;p23"/>
          <p:cNvGrpSpPr/>
          <p:nvPr/>
        </p:nvGrpSpPr>
        <p:grpSpPr>
          <a:xfrm>
            <a:off x="6877738" y="1574338"/>
            <a:ext cx="1832551" cy="3086700"/>
            <a:chOff x="437825" y="1568589"/>
            <a:chExt cx="2685450" cy="3086700"/>
          </a:xfrm>
        </p:grpSpPr>
        <p:sp>
          <p:nvSpPr>
            <p:cNvPr id="223" name="Google Shape;223;p23"/>
            <p:cNvSpPr/>
            <p:nvPr/>
          </p:nvSpPr>
          <p:spPr>
            <a:xfrm>
              <a:off x="440075" y="1568589"/>
              <a:ext cx="2683200" cy="3086700"/>
            </a:xfrm>
            <a:prstGeom prst="rect">
              <a:avLst/>
            </a:prstGeom>
            <a:no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23"/>
            <p:cNvSpPr txBox="1"/>
            <p:nvPr/>
          </p:nvSpPr>
          <p:spPr>
            <a:xfrm>
              <a:off x="437825" y="1568589"/>
              <a:ext cx="2683200" cy="4119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25" name="Google Shape;225;p23"/>
          <p:cNvSpPr txBox="1"/>
          <p:nvPr>
            <p:ph idx="4294967295" type="body"/>
          </p:nvPr>
        </p:nvSpPr>
        <p:spPr>
          <a:xfrm>
            <a:off x="6956550" y="1568613"/>
            <a:ext cx="1753800" cy="411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Data export</a:t>
            </a:r>
            <a:endParaRPr>
              <a:solidFill>
                <a:schemeClr val="lt1"/>
              </a:solidFill>
            </a:endParaRPr>
          </a:p>
        </p:txBody>
      </p:sp>
      <p:sp>
        <p:nvSpPr>
          <p:cNvPr id="226" name="Google Shape;226;p23"/>
          <p:cNvSpPr txBox="1"/>
          <p:nvPr>
            <p:ph idx="4294967295" type="body"/>
          </p:nvPr>
        </p:nvSpPr>
        <p:spPr>
          <a:xfrm>
            <a:off x="6957925" y="2097013"/>
            <a:ext cx="1650600" cy="2563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400"/>
              <a:t>Performance and scaling improvements</a:t>
            </a:r>
            <a:endParaRPr b="1" sz="1400"/>
          </a:p>
          <a:p>
            <a:pPr indent="0" lvl="0" marL="0" rtl="0" algn="l">
              <a:spcBef>
                <a:spcPts val="800"/>
              </a:spcBef>
              <a:spcAft>
                <a:spcPts val="0"/>
              </a:spcAft>
              <a:buNone/>
            </a:pPr>
            <a:r>
              <a:rPr b="1" lang="en" sz="1400"/>
              <a:t>Suppressing fields from export</a:t>
            </a:r>
            <a:endParaRPr b="1" sz="1400"/>
          </a:p>
          <a:p>
            <a:pPr indent="0" lvl="0" marL="0" rtl="0" algn="l">
              <a:spcBef>
                <a:spcPts val="800"/>
              </a:spcBef>
              <a:spcAft>
                <a:spcPts val="800"/>
              </a:spcAft>
              <a:buNone/>
            </a:pPr>
            <a:r>
              <a:t/>
            </a:r>
            <a:endParaRPr sz="14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2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Anticipated New Apps</a:t>
            </a:r>
            <a:endParaRPr/>
          </a:p>
        </p:txBody>
      </p:sp>
      <p:cxnSp>
        <p:nvCxnSpPr>
          <p:cNvPr id="232" name="Google Shape;232;p24"/>
          <p:cNvCxnSpPr/>
          <p:nvPr/>
        </p:nvCxnSpPr>
        <p:spPr>
          <a:xfrm>
            <a:off x="4364550" y="1242375"/>
            <a:ext cx="414900" cy="0"/>
          </a:xfrm>
          <a:prstGeom prst="straightConnector1">
            <a:avLst/>
          </a:prstGeom>
          <a:noFill/>
          <a:ln cap="flat" cmpd="sng" w="28575">
            <a:solidFill>
              <a:schemeClr val="lt2"/>
            </a:solidFill>
            <a:prstDash val="solid"/>
            <a:round/>
            <a:headEnd len="sm" w="sm" type="none"/>
            <a:tailEnd len="sm" w="sm" type="none"/>
          </a:ln>
        </p:spPr>
      </p:cxnSp>
      <p:grpSp>
        <p:nvGrpSpPr>
          <p:cNvPr id="233" name="Google Shape;233;p24"/>
          <p:cNvGrpSpPr/>
          <p:nvPr/>
        </p:nvGrpSpPr>
        <p:grpSpPr>
          <a:xfrm>
            <a:off x="437813" y="1568600"/>
            <a:ext cx="1832551" cy="3086700"/>
            <a:chOff x="437825" y="1568589"/>
            <a:chExt cx="2685450" cy="3086700"/>
          </a:xfrm>
        </p:grpSpPr>
        <p:sp>
          <p:nvSpPr>
            <p:cNvPr id="234" name="Google Shape;234;p24"/>
            <p:cNvSpPr/>
            <p:nvPr/>
          </p:nvSpPr>
          <p:spPr>
            <a:xfrm>
              <a:off x="440075" y="1568589"/>
              <a:ext cx="2683200" cy="3086700"/>
            </a:xfrm>
            <a:prstGeom prst="rect">
              <a:avLst/>
            </a:prstGeom>
            <a:no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24"/>
            <p:cNvSpPr txBox="1"/>
            <p:nvPr/>
          </p:nvSpPr>
          <p:spPr>
            <a:xfrm>
              <a:off x="437825" y="1568589"/>
              <a:ext cx="2683200" cy="4119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36" name="Google Shape;236;p24"/>
          <p:cNvSpPr txBox="1"/>
          <p:nvPr>
            <p:ph idx="4294967295" type="body"/>
          </p:nvPr>
        </p:nvSpPr>
        <p:spPr>
          <a:xfrm>
            <a:off x="516625" y="1562875"/>
            <a:ext cx="1753800" cy="411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Lists</a:t>
            </a:r>
            <a:endParaRPr>
              <a:solidFill>
                <a:schemeClr val="lt1"/>
              </a:solidFill>
            </a:endParaRPr>
          </a:p>
        </p:txBody>
      </p:sp>
      <p:sp>
        <p:nvSpPr>
          <p:cNvPr id="237" name="Google Shape;237;p24"/>
          <p:cNvSpPr txBox="1"/>
          <p:nvPr>
            <p:ph idx="4294967295" type="body"/>
          </p:nvPr>
        </p:nvSpPr>
        <p:spPr>
          <a:xfrm>
            <a:off x="439250" y="2091275"/>
            <a:ext cx="1832700" cy="2563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300"/>
              <a:t>Pulls together data using query parameters</a:t>
            </a:r>
            <a:endParaRPr b="1" sz="1300"/>
          </a:p>
          <a:p>
            <a:pPr indent="0" lvl="0" marL="0" rtl="0" algn="l">
              <a:spcBef>
                <a:spcPts val="800"/>
              </a:spcBef>
              <a:spcAft>
                <a:spcPts val="0"/>
              </a:spcAft>
              <a:buNone/>
            </a:pPr>
            <a:r>
              <a:rPr b="1" lang="en" sz="1300"/>
              <a:t>Creates lists </a:t>
            </a:r>
            <a:r>
              <a:rPr b="1" lang="en" sz="1300"/>
              <a:t>across</a:t>
            </a:r>
            <a:r>
              <a:rPr b="1" lang="en" sz="1300"/>
              <a:t> apps and record types</a:t>
            </a:r>
            <a:endParaRPr b="1" sz="1300"/>
          </a:p>
          <a:p>
            <a:pPr indent="0" lvl="0" marL="0" rtl="0" algn="l">
              <a:spcBef>
                <a:spcPts val="800"/>
              </a:spcBef>
              <a:spcAft>
                <a:spcPts val="0"/>
              </a:spcAft>
              <a:buNone/>
            </a:pPr>
            <a:r>
              <a:rPr b="1" lang="en" sz="1300"/>
              <a:t>Enables work and actions from lists</a:t>
            </a:r>
            <a:endParaRPr b="1" sz="1300"/>
          </a:p>
          <a:p>
            <a:pPr indent="0" lvl="0" marL="0" rtl="0" algn="l">
              <a:spcBef>
                <a:spcPts val="800"/>
              </a:spcBef>
              <a:spcAft>
                <a:spcPts val="800"/>
              </a:spcAft>
              <a:buNone/>
            </a:pPr>
            <a:r>
              <a:t/>
            </a:r>
            <a:endParaRPr sz="1100"/>
          </a:p>
        </p:txBody>
      </p:sp>
      <p:grpSp>
        <p:nvGrpSpPr>
          <p:cNvPr id="238" name="Google Shape;238;p24"/>
          <p:cNvGrpSpPr/>
          <p:nvPr/>
        </p:nvGrpSpPr>
        <p:grpSpPr>
          <a:xfrm>
            <a:off x="2531938" y="1571463"/>
            <a:ext cx="1832551" cy="3086700"/>
            <a:chOff x="437825" y="1568589"/>
            <a:chExt cx="2685450" cy="3086700"/>
          </a:xfrm>
        </p:grpSpPr>
        <p:sp>
          <p:nvSpPr>
            <p:cNvPr id="239" name="Google Shape;239;p24"/>
            <p:cNvSpPr/>
            <p:nvPr/>
          </p:nvSpPr>
          <p:spPr>
            <a:xfrm>
              <a:off x="440075" y="1568589"/>
              <a:ext cx="2683200" cy="3086700"/>
            </a:xfrm>
            <a:prstGeom prst="rect">
              <a:avLst/>
            </a:prstGeom>
            <a:no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24"/>
            <p:cNvSpPr txBox="1"/>
            <p:nvPr/>
          </p:nvSpPr>
          <p:spPr>
            <a:xfrm>
              <a:off x="437825" y="1568589"/>
              <a:ext cx="2683200" cy="4119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41" name="Google Shape;241;p24"/>
          <p:cNvSpPr txBox="1"/>
          <p:nvPr>
            <p:ph idx="4294967295" type="body"/>
          </p:nvPr>
        </p:nvSpPr>
        <p:spPr>
          <a:xfrm>
            <a:off x="2610750" y="1565738"/>
            <a:ext cx="1753800" cy="411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Workflows</a:t>
            </a:r>
            <a:endParaRPr>
              <a:solidFill>
                <a:schemeClr val="lt1"/>
              </a:solidFill>
            </a:endParaRPr>
          </a:p>
        </p:txBody>
      </p:sp>
      <p:sp>
        <p:nvSpPr>
          <p:cNvPr id="242" name="Google Shape;242;p24"/>
          <p:cNvSpPr txBox="1"/>
          <p:nvPr>
            <p:ph idx="4294967295" type="body"/>
          </p:nvPr>
        </p:nvSpPr>
        <p:spPr>
          <a:xfrm>
            <a:off x="2612125" y="2094138"/>
            <a:ext cx="1650600" cy="2563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100"/>
              <a:t>Supports creation of workflows from FOLIO UI</a:t>
            </a:r>
            <a:endParaRPr b="1" sz="1100"/>
          </a:p>
          <a:p>
            <a:pPr indent="0" lvl="0" marL="0" rtl="0" algn="l">
              <a:spcBef>
                <a:spcPts val="800"/>
              </a:spcBef>
              <a:spcAft>
                <a:spcPts val="0"/>
              </a:spcAft>
              <a:buClr>
                <a:schemeClr val="dk1"/>
              </a:buClr>
              <a:buSzPts val="1100"/>
              <a:buFont typeface="Arial"/>
              <a:buNone/>
            </a:pPr>
            <a:r>
              <a:rPr b="1" lang="en" sz="1100"/>
              <a:t>Supports interaction with active workflows across all FOLIO applications</a:t>
            </a:r>
            <a:endParaRPr b="1" sz="1100"/>
          </a:p>
          <a:p>
            <a:pPr indent="0" lvl="0" marL="0" rtl="0" algn="l">
              <a:spcBef>
                <a:spcPts val="800"/>
              </a:spcBef>
              <a:spcAft>
                <a:spcPts val="0"/>
              </a:spcAft>
              <a:buClr>
                <a:schemeClr val="dk1"/>
              </a:buClr>
              <a:buSzPts val="1100"/>
              <a:buFont typeface="Arial"/>
              <a:buNone/>
            </a:pPr>
            <a:r>
              <a:rPr b="1" lang="en" sz="1100"/>
              <a:t>Supports multiple workflow engine provider implementations</a:t>
            </a:r>
            <a:endParaRPr b="1" sz="1100"/>
          </a:p>
          <a:p>
            <a:pPr indent="0" lvl="0" marL="0" rtl="0" algn="l">
              <a:spcBef>
                <a:spcPts val="800"/>
              </a:spcBef>
              <a:spcAft>
                <a:spcPts val="800"/>
              </a:spcAft>
              <a:buNone/>
            </a:pPr>
            <a:r>
              <a:t/>
            </a:r>
            <a:endParaRPr sz="1400"/>
          </a:p>
        </p:txBody>
      </p:sp>
      <p:grpSp>
        <p:nvGrpSpPr>
          <p:cNvPr id="243" name="Google Shape;243;p24"/>
          <p:cNvGrpSpPr/>
          <p:nvPr/>
        </p:nvGrpSpPr>
        <p:grpSpPr>
          <a:xfrm>
            <a:off x="4704863" y="1571463"/>
            <a:ext cx="1832551" cy="3086700"/>
            <a:chOff x="437825" y="1568589"/>
            <a:chExt cx="2685450" cy="3086700"/>
          </a:xfrm>
        </p:grpSpPr>
        <p:sp>
          <p:nvSpPr>
            <p:cNvPr id="244" name="Google Shape;244;p24"/>
            <p:cNvSpPr/>
            <p:nvPr/>
          </p:nvSpPr>
          <p:spPr>
            <a:xfrm>
              <a:off x="440075" y="1568589"/>
              <a:ext cx="2683200" cy="3086700"/>
            </a:xfrm>
            <a:prstGeom prst="rect">
              <a:avLst/>
            </a:prstGeom>
            <a:no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24"/>
            <p:cNvSpPr txBox="1"/>
            <p:nvPr/>
          </p:nvSpPr>
          <p:spPr>
            <a:xfrm>
              <a:off x="437825" y="1568589"/>
              <a:ext cx="2683200" cy="4119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46" name="Google Shape;246;p24"/>
          <p:cNvSpPr txBox="1"/>
          <p:nvPr>
            <p:ph idx="4294967295" type="body"/>
          </p:nvPr>
        </p:nvSpPr>
        <p:spPr>
          <a:xfrm>
            <a:off x="4783675" y="1565738"/>
            <a:ext cx="1753800" cy="411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Harvester</a:t>
            </a:r>
            <a:endParaRPr>
              <a:solidFill>
                <a:schemeClr val="lt1"/>
              </a:solidFill>
            </a:endParaRPr>
          </a:p>
        </p:txBody>
      </p:sp>
      <p:sp>
        <p:nvSpPr>
          <p:cNvPr id="247" name="Google Shape;247;p24"/>
          <p:cNvSpPr txBox="1"/>
          <p:nvPr>
            <p:ph idx="4294967295" type="body"/>
          </p:nvPr>
        </p:nvSpPr>
        <p:spPr>
          <a:xfrm>
            <a:off x="4785050" y="2094138"/>
            <a:ext cx="1650600" cy="2563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t>Supports the data flow from union catalogue to Inventory</a:t>
            </a:r>
            <a:endParaRPr b="1" sz="1200"/>
          </a:p>
          <a:p>
            <a:pPr indent="0" lvl="0" marL="0" rtl="0" algn="l">
              <a:spcBef>
                <a:spcPts val="800"/>
              </a:spcBef>
              <a:spcAft>
                <a:spcPts val="800"/>
              </a:spcAft>
              <a:buClr>
                <a:schemeClr val="dk1"/>
              </a:buClr>
              <a:buSzPts val="1100"/>
              <a:buFont typeface="Arial"/>
              <a:buNone/>
            </a:pPr>
            <a:r>
              <a:rPr b="1" lang="en" sz="1200"/>
              <a:t>I</a:t>
            </a:r>
            <a:r>
              <a:rPr b="1" lang="en" sz="1200"/>
              <a:t>ntegrates with Harvester Admin functionality </a:t>
            </a:r>
            <a:endParaRPr b="1" sz="900"/>
          </a:p>
        </p:txBody>
      </p:sp>
      <p:grpSp>
        <p:nvGrpSpPr>
          <p:cNvPr id="248" name="Google Shape;248;p24"/>
          <p:cNvGrpSpPr/>
          <p:nvPr/>
        </p:nvGrpSpPr>
        <p:grpSpPr>
          <a:xfrm>
            <a:off x="6877738" y="1574338"/>
            <a:ext cx="1832551" cy="3086700"/>
            <a:chOff x="437825" y="1568589"/>
            <a:chExt cx="2685450" cy="3086700"/>
          </a:xfrm>
        </p:grpSpPr>
        <p:sp>
          <p:nvSpPr>
            <p:cNvPr id="249" name="Google Shape;249;p24"/>
            <p:cNvSpPr/>
            <p:nvPr/>
          </p:nvSpPr>
          <p:spPr>
            <a:xfrm>
              <a:off x="440075" y="1568589"/>
              <a:ext cx="2683200" cy="3086700"/>
            </a:xfrm>
            <a:prstGeom prst="rect">
              <a:avLst/>
            </a:prstGeom>
            <a:no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24"/>
            <p:cNvSpPr txBox="1"/>
            <p:nvPr/>
          </p:nvSpPr>
          <p:spPr>
            <a:xfrm>
              <a:off x="437825" y="1568589"/>
              <a:ext cx="2683200" cy="4119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51" name="Google Shape;251;p24"/>
          <p:cNvSpPr txBox="1"/>
          <p:nvPr>
            <p:ph idx="4294967295" type="body"/>
          </p:nvPr>
        </p:nvSpPr>
        <p:spPr>
          <a:xfrm>
            <a:off x="6956550" y="1568613"/>
            <a:ext cx="1753800" cy="411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solidFill>
                  <a:schemeClr val="lt1"/>
                </a:solidFill>
              </a:rPr>
              <a:t>Service Interaction</a:t>
            </a:r>
            <a:endParaRPr sz="1400">
              <a:solidFill>
                <a:schemeClr val="lt1"/>
              </a:solidFill>
            </a:endParaRPr>
          </a:p>
        </p:txBody>
      </p:sp>
      <p:sp>
        <p:nvSpPr>
          <p:cNvPr id="252" name="Google Shape;252;p24"/>
          <p:cNvSpPr txBox="1"/>
          <p:nvPr>
            <p:ph idx="4294967295" type="body"/>
          </p:nvPr>
        </p:nvSpPr>
        <p:spPr>
          <a:xfrm>
            <a:off x="6957925" y="2097013"/>
            <a:ext cx="1650600" cy="2563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Settings app for cross-app module settings</a:t>
            </a:r>
            <a:endParaRPr b="1" sz="1200"/>
          </a:p>
          <a:p>
            <a:pPr indent="0" lvl="0" marL="0" rtl="0" algn="l">
              <a:spcBef>
                <a:spcPts val="800"/>
              </a:spcBef>
              <a:spcAft>
                <a:spcPts val="0"/>
              </a:spcAft>
              <a:buNone/>
            </a:pPr>
            <a:r>
              <a:rPr b="1" lang="en" sz="1200"/>
              <a:t>Provides number generator functionality</a:t>
            </a:r>
            <a:endParaRPr b="1" sz="1200"/>
          </a:p>
          <a:p>
            <a:pPr indent="0" lvl="0" marL="0" rtl="0" algn="l">
              <a:spcBef>
                <a:spcPts val="800"/>
              </a:spcBef>
              <a:spcAft>
                <a:spcPts val="800"/>
              </a:spcAft>
              <a:buNone/>
            </a:pPr>
            <a:r>
              <a:t/>
            </a:r>
            <a:endParaRPr sz="14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2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solidFill>
                  <a:schemeClr val="lt2"/>
                </a:solidFill>
              </a:rPr>
              <a:t>Dashboards</a:t>
            </a:r>
            <a:endParaRPr>
              <a:solidFill>
                <a:schemeClr val="lt2"/>
              </a:solidFill>
            </a:endParaRPr>
          </a:p>
        </p:txBody>
      </p:sp>
      <p:sp>
        <p:nvSpPr>
          <p:cNvPr id="258" name="Google Shape;258;p2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Detailed dashboards (more to come!): </a:t>
            </a:r>
            <a:r>
              <a:rPr lang="en" u="sng">
                <a:solidFill>
                  <a:schemeClr val="hlink"/>
                </a:solidFill>
                <a:hlinkClick r:id="rId3"/>
              </a:rPr>
              <a:t>https://wiki.folio.org/display/PC/Roadmap+dashboards</a:t>
            </a:r>
            <a:endParaRPr>
              <a:solidFill>
                <a:schemeClr val="lt2"/>
              </a:solidFill>
            </a:endParaRPr>
          </a:p>
          <a:p>
            <a:pPr indent="-342900" lvl="0" marL="457200" rtl="0" algn="l">
              <a:spcBef>
                <a:spcPts val="1600"/>
              </a:spcBef>
              <a:spcAft>
                <a:spcPts val="0"/>
              </a:spcAft>
              <a:buSzPts val="1800"/>
              <a:buChar char="●"/>
            </a:pPr>
            <a:r>
              <a:rPr lang="en"/>
              <a:t>Feedback and suggestions on dashboards is welcome</a:t>
            </a:r>
            <a:endParaRPr/>
          </a:p>
          <a:p>
            <a:pPr indent="-342900" lvl="0" marL="457200" rtl="0" algn="l">
              <a:spcBef>
                <a:spcPts val="0"/>
              </a:spcBef>
              <a:spcAft>
                <a:spcPts val="0"/>
              </a:spcAft>
              <a:buSzPts val="1800"/>
              <a:buChar char="●"/>
            </a:pPr>
            <a:r>
              <a:rPr lang="en"/>
              <a:t>Dashboard requirements:</a:t>
            </a:r>
            <a:endParaRPr/>
          </a:p>
          <a:p>
            <a:pPr indent="-317500" lvl="1" marL="914400" rtl="0" algn="l">
              <a:spcBef>
                <a:spcPts val="0"/>
              </a:spcBef>
              <a:spcAft>
                <a:spcPts val="0"/>
              </a:spcAft>
              <a:buSzPts val="1400"/>
              <a:buChar char="○"/>
            </a:pPr>
            <a:r>
              <a:rPr lang="en"/>
              <a:t>Minimal creation of new work for POs - use </a:t>
            </a:r>
            <a:r>
              <a:rPr lang="en" u="sng">
                <a:solidFill>
                  <a:schemeClr val="hlink"/>
                </a:solidFill>
                <a:hlinkClick r:id="rId4"/>
              </a:rPr>
              <a:t>existing label list</a:t>
            </a:r>
            <a:endParaRPr/>
          </a:p>
          <a:p>
            <a:pPr indent="-317500" lvl="1" marL="914400" rtl="0" algn="l">
              <a:spcBef>
                <a:spcPts val="0"/>
              </a:spcBef>
              <a:spcAft>
                <a:spcPts val="0"/>
              </a:spcAft>
              <a:buSzPts val="1400"/>
              <a:buChar char="○"/>
            </a:pPr>
            <a:r>
              <a:rPr lang="en"/>
              <a:t>Attempt to represent the “level problem” - both UXPRODs and stories/bugs are represented</a:t>
            </a:r>
            <a:endParaRPr/>
          </a:p>
          <a:p>
            <a:pPr indent="-317500" lvl="1" marL="914400" rtl="0" algn="l">
              <a:spcBef>
                <a:spcPts val="0"/>
              </a:spcBef>
              <a:spcAft>
                <a:spcPts val="0"/>
              </a:spcAft>
              <a:buSzPts val="1400"/>
              <a:buChar char="○"/>
            </a:pPr>
            <a:r>
              <a:rPr lang="en"/>
              <a:t>Assigned release is entered by PO but it is an estimate until the release scope is set. Dashboards will need to be updated after each release (update filters) and ongoing communication with POs is essential</a:t>
            </a:r>
            <a:endParaRPr/>
          </a:p>
          <a:p>
            <a:pPr indent="-317500" lvl="1" marL="914400" rtl="0" algn="l">
              <a:spcBef>
                <a:spcPts val="0"/>
              </a:spcBef>
              <a:spcAft>
                <a:spcPts val="0"/>
              </a:spcAft>
              <a:buSzPts val="1400"/>
              <a:buChar char="○"/>
            </a:pPr>
            <a:r>
              <a:rPr lang="en"/>
              <a:t>In addition to PC dashboards, lead PO creates release dashboards and release manager creates calendar, these are also very useful!</a:t>
            </a:r>
            <a:endParaRPr/>
          </a:p>
          <a:p>
            <a:pPr indent="0" lvl="0" marL="0" rtl="0" algn="l">
              <a:spcBef>
                <a:spcPts val="1600"/>
              </a:spcBef>
              <a:spcAft>
                <a:spcPts val="16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26"/>
          <p:cNvSpPr txBox="1"/>
          <p:nvPr>
            <p:ph type="title"/>
          </p:nvPr>
        </p:nvSpPr>
        <p:spPr>
          <a:xfrm>
            <a:off x="490250" y="450150"/>
            <a:ext cx="58788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Prioritization for the Longer View</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2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Prioritization</a:t>
            </a:r>
            <a:endParaRPr/>
          </a:p>
        </p:txBody>
      </p:sp>
      <p:sp>
        <p:nvSpPr>
          <p:cNvPr id="269" name="Google Shape;269;p27"/>
          <p:cNvSpPr txBox="1"/>
          <p:nvPr>
            <p:ph idx="1" type="body"/>
          </p:nvPr>
        </p:nvSpPr>
        <p:spPr>
          <a:xfrm>
            <a:off x="311700" y="1225225"/>
            <a:ext cx="8520600" cy="3709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t>Manage the FOLIO </a:t>
            </a:r>
            <a:r>
              <a:rPr lang="en" sz="1600" u="sng">
                <a:solidFill>
                  <a:schemeClr val="hlink"/>
                </a:solidFill>
                <a:hlinkClick r:id="rId3"/>
              </a:rPr>
              <a:t>feature prioritization process</a:t>
            </a:r>
            <a:endParaRPr sz="1600"/>
          </a:p>
          <a:p>
            <a:pPr indent="0" lvl="0" marL="0" rtl="0" algn="l">
              <a:spcBef>
                <a:spcPts val="0"/>
              </a:spcBef>
              <a:spcAft>
                <a:spcPts val="0"/>
              </a:spcAft>
              <a:buNone/>
            </a:pPr>
            <a:r>
              <a:t/>
            </a:r>
            <a:endParaRPr/>
          </a:p>
          <a:p>
            <a:pPr indent="0" lvl="0" marL="0" rtl="0" algn="l">
              <a:spcBef>
                <a:spcPts val="0"/>
              </a:spcBef>
              <a:spcAft>
                <a:spcPts val="0"/>
              </a:spcAft>
              <a:buNone/>
            </a:pPr>
            <a:r>
              <a:rPr i="1" lang="en"/>
              <a:t>What components should this process address?</a:t>
            </a:r>
            <a:endParaRPr i="1"/>
          </a:p>
          <a:p>
            <a:pPr indent="-330200" lvl="0" marL="457200" rtl="0" algn="l">
              <a:spcBef>
                <a:spcPts val="0"/>
              </a:spcBef>
              <a:spcAft>
                <a:spcPts val="0"/>
              </a:spcAft>
              <a:buSzPts val="1600"/>
              <a:buChar char="★"/>
            </a:pPr>
            <a:r>
              <a:rPr lang="en" sz="1600"/>
              <a:t>SIGs priorities → empower SIGs to help set priorities </a:t>
            </a:r>
            <a:endParaRPr sz="1600"/>
          </a:p>
          <a:p>
            <a:pPr indent="-330200" lvl="0" marL="457200" rtl="0" algn="l">
              <a:spcBef>
                <a:spcPts val="0"/>
              </a:spcBef>
              <a:spcAft>
                <a:spcPts val="0"/>
              </a:spcAft>
              <a:buSzPts val="1600"/>
              <a:buChar char="★"/>
            </a:pPr>
            <a:r>
              <a:rPr lang="en" sz="1600"/>
              <a:t>Institutions priorities → via synchronous and asynchronous SIG work</a:t>
            </a:r>
            <a:endParaRPr sz="1600"/>
          </a:p>
          <a:p>
            <a:pPr indent="0" lvl="0" marL="0" rtl="0" algn="l">
              <a:spcBef>
                <a:spcPts val="1600"/>
              </a:spcBef>
              <a:spcAft>
                <a:spcPts val="0"/>
              </a:spcAft>
              <a:buNone/>
            </a:pPr>
            <a:r>
              <a:rPr i="1" lang="en"/>
              <a:t>Steps</a:t>
            </a:r>
            <a:endParaRPr i="1"/>
          </a:p>
          <a:p>
            <a:pPr indent="-330200" lvl="0" marL="457200" rtl="0" algn="l">
              <a:spcBef>
                <a:spcPts val="1600"/>
              </a:spcBef>
              <a:spcAft>
                <a:spcPts val="0"/>
              </a:spcAft>
              <a:buSzPts val="1600"/>
              <a:buChar char="★"/>
            </a:pPr>
            <a:r>
              <a:rPr lang="en" sz="1600"/>
              <a:t>SIGs define their top priorities → will be added to JIRA as a SIG rank (new field)</a:t>
            </a:r>
            <a:endParaRPr sz="1600"/>
          </a:p>
          <a:p>
            <a:pPr indent="-330200" lvl="0" marL="457200" rtl="0" algn="l">
              <a:spcBef>
                <a:spcPts val="0"/>
              </a:spcBef>
              <a:spcAft>
                <a:spcPts val="0"/>
              </a:spcAft>
              <a:buSzPts val="1600"/>
              <a:buChar char="★"/>
            </a:pPr>
            <a:r>
              <a:rPr lang="en" sz="1600"/>
              <a:t>Rank top 10 priorities for features with no dev team assigned</a:t>
            </a:r>
            <a:endParaRPr sz="1600"/>
          </a:p>
          <a:p>
            <a:pPr indent="-330200" lvl="0" marL="457200" rtl="0" algn="l">
              <a:spcBef>
                <a:spcPts val="0"/>
              </a:spcBef>
              <a:spcAft>
                <a:spcPts val="0"/>
              </a:spcAft>
              <a:buSzPts val="1600"/>
              <a:buChar char="★"/>
            </a:pPr>
            <a:r>
              <a:rPr lang="en" sz="1600"/>
              <a:t>PC works with SIGs to rotate through different development areas on a regular basis and update those areas → keep roadmap up-to-date</a:t>
            </a:r>
            <a:endParaRPr sz="16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2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Prioritization</a:t>
            </a:r>
            <a:endParaRPr/>
          </a:p>
        </p:txBody>
      </p:sp>
      <p:sp>
        <p:nvSpPr>
          <p:cNvPr id="275" name="Google Shape;275;p28"/>
          <p:cNvSpPr txBox="1"/>
          <p:nvPr>
            <p:ph idx="1" type="body"/>
          </p:nvPr>
        </p:nvSpPr>
        <p:spPr>
          <a:xfrm>
            <a:off x="311700" y="1225225"/>
            <a:ext cx="8520600" cy="3709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i="1" lang="en"/>
              <a:t>Possible tools</a:t>
            </a:r>
            <a:endParaRPr i="1"/>
          </a:p>
          <a:p>
            <a:pPr indent="-330200" lvl="0" marL="457200" rtl="0" algn="l">
              <a:spcBef>
                <a:spcPts val="0"/>
              </a:spcBef>
              <a:spcAft>
                <a:spcPts val="0"/>
              </a:spcAft>
              <a:buSzPts val="1600"/>
              <a:buChar char="★"/>
            </a:pPr>
            <a:r>
              <a:rPr lang="en" sz="1600"/>
              <a:t>Moving away from the idea of using Airtable</a:t>
            </a:r>
            <a:endParaRPr sz="1600"/>
          </a:p>
          <a:p>
            <a:pPr indent="-330200" lvl="1" marL="914400" rtl="0" algn="l">
              <a:spcBef>
                <a:spcPts val="0"/>
              </a:spcBef>
              <a:spcAft>
                <a:spcPts val="0"/>
              </a:spcAft>
              <a:buSzPts val="1600"/>
              <a:buChar char="○"/>
            </a:pPr>
            <a:r>
              <a:rPr lang="en" sz="1600"/>
              <a:t>S</a:t>
            </a:r>
            <a:r>
              <a:rPr lang="en" sz="1600"/>
              <a:t>tatus is uncertain </a:t>
            </a:r>
            <a:endParaRPr sz="1600"/>
          </a:p>
          <a:p>
            <a:pPr indent="-330200" lvl="1" marL="914400" rtl="0" algn="l">
              <a:spcBef>
                <a:spcPts val="0"/>
              </a:spcBef>
              <a:spcAft>
                <a:spcPts val="0"/>
              </a:spcAft>
              <a:buSzPts val="1600"/>
              <a:buChar char="○"/>
            </a:pPr>
            <a:r>
              <a:rPr lang="en" sz="1600"/>
              <a:t>Each voting institution or SIG member would require a paid seat </a:t>
            </a:r>
            <a:endParaRPr sz="1600"/>
          </a:p>
          <a:p>
            <a:pPr indent="-330200" lvl="1" marL="914400" rtl="0" algn="l">
              <a:spcBef>
                <a:spcPts val="0"/>
              </a:spcBef>
              <a:spcAft>
                <a:spcPts val="0"/>
              </a:spcAft>
              <a:buSzPts val="1600"/>
              <a:buChar char="○"/>
            </a:pPr>
            <a:r>
              <a:rPr lang="en" sz="1600"/>
              <a:t>May be too pricey for the project</a:t>
            </a:r>
            <a:endParaRPr sz="1600"/>
          </a:p>
          <a:p>
            <a:pPr indent="-330200" lvl="0" marL="457200" rtl="0" algn="l">
              <a:spcBef>
                <a:spcPts val="0"/>
              </a:spcBef>
              <a:spcAft>
                <a:spcPts val="0"/>
              </a:spcAft>
              <a:buSzPts val="1600"/>
              <a:buChar char="★"/>
            </a:pPr>
            <a:r>
              <a:rPr lang="en" sz="1600"/>
              <a:t>Spreadsheets</a:t>
            </a:r>
            <a:endParaRPr sz="1600"/>
          </a:p>
          <a:p>
            <a:pPr indent="-330200" lvl="1" marL="914400" rtl="0" algn="l">
              <a:spcBef>
                <a:spcPts val="0"/>
              </a:spcBef>
              <a:spcAft>
                <a:spcPts val="0"/>
              </a:spcAft>
              <a:buSzPts val="1600"/>
              <a:buChar char="○"/>
            </a:pPr>
            <a:r>
              <a:rPr lang="en" sz="1600"/>
              <a:t>Containing top prioritized features per SIG</a:t>
            </a:r>
            <a:endParaRPr sz="1600"/>
          </a:p>
          <a:p>
            <a:pPr indent="-330200" lvl="1" marL="914400" rtl="0" algn="l">
              <a:spcBef>
                <a:spcPts val="0"/>
              </a:spcBef>
              <a:spcAft>
                <a:spcPts val="0"/>
              </a:spcAft>
              <a:buSzPts val="1600"/>
              <a:buChar char="○"/>
            </a:pPr>
            <a:r>
              <a:rPr lang="en" sz="1600"/>
              <a:t>Asynchronous participation is possible</a:t>
            </a:r>
            <a:endParaRPr sz="1600"/>
          </a:p>
          <a:p>
            <a:pPr indent="-330200" lvl="0" marL="457200" rtl="0" algn="l">
              <a:spcBef>
                <a:spcPts val="0"/>
              </a:spcBef>
              <a:spcAft>
                <a:spcPts val="0"/>
              </a:spcAft>
              <a:buSzPts val="1600"/>
              <a:buChar char="★"/>
            </a:pPr>
            <a:r>
              <a:rPr lang="en" sz="1600"/>
              <a:t>Surveys</a:t>
            </a:r>
            <a:endParaRPr sz="1600"/>
          </a:p>
          <a:p>
            <a:pPr indent="-330200" lvl="1" marL="914400" rtl="0" algn="l">
              <a:spcBef>
                <a:spcPts val="0"/>
              </a:spcBef>
              <a:spcAft>
                <a:spcPts val="0"/>
              </a:spcAft>
              <a:buSzPts val="1600"/>
              <a:buChar char="○"/>
            </a:pPr>
            <a:r>
              <a:rPr lang="en" sz="1600"/>
              <a:t>For institutional prioritization (if necessary)</a:t>
            </a:r>
            <a:endParaRPr sz="1600"/>
          </a:p>
          <a:p>
            <a:pPr indent="-330200" lvl="1" marL="914400" rtl="0" algn="l">
              <a:spcBef>
                <a:spcPts val="0"/>
              </a:spcBef>
              <a:spcAft>
                <a:spcPts val="0"/>
              </a:spcAft>
              <a:buSzPts val="1600"/>
              <a:buChar char="○"/>
            </a:pPr>
            <a:r>
              <a:rPr lang="en" sz="1600"/>
              <a:t>Containing top 10 prioritized features</a:t>
            </a:r>
            <a:endParaRPr sz="1600"/>
          </a:p>
          <a:p>
            <a:pPr indent="-330200" lvl="1" marL="914400" rtl="0" algn="l">
              <a:spcBef>
                <a:spcPts val="0"/>
              </a:spcBef>
              <a:spcAft>
                <a:spcPts val="0"/>
              </a:spcAft>
              <a:buSzPts val="1600"/>
              <a:buChar char="○"/>
            </a:pPr>
            <a:r>
              <a:rPr lang="en" sz="1600"/>
              <a:t>Asynchronous participation</a:t>
            </a:r>
            <a:endParaRPr sz="16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29"/>
          <p:cNvSpPr txBox="1"/>
          <p:nvPr>
            <p:ph type="title"/>
          </p:nvPr>
        </p:nvSpPr>
        <p:spPr>
          <a:xfrm>
            <a:off x="490250" y="450150"/>
            <a:ext cx="58788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Challenges and Next Steps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3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Challenges</a:t>
            </a:r>
            <a:endParaRPr/>
          </a:p>
        </p:txBody>
      </p:sp>
      <p:sp>
        <p:nvSpPr>
          <p:cNvPr id="286" name="Google Shape;286;p30"/>
          <p:cNvSpPr txBox="1"/>
          <p:nvPr>
            <p:ph idx="1" type="body"/>
          </p:nvPr>
        </p:nvSpPr>
        <p:spPr>
          <a:xfrm>
            <a:off x="311700" y="1225225"/>
            <a:ext cx="8520600" cy="3709500"/>
          </a:xfrm>
          <a:prstGeom prst="rect">
            <a:avLst/>
          </a:prstGeom>
        </p:spPr>
        <p:txBody>
          <a:bodyPr anchorCtr="0" anchor="t" bIns="91425" lIns="91425" spcFirstLastPara="1" rIns="91425" wrap="square" tIns="91425">
            <a:noAutofit/>
          </a:bodyPr>
          <a:lstStyle/>
          <a:p>
            <a:pPr indent="-381000" lvl="0" marL="457200" rtl="0" algn="l">
              <a:spcBef>
                <a:spcPts val="800"/>
              </a:spcBef>
              <a:spcAft>
                <a:spcPts val="0"/>
              </a:spcAft>
              <a:buSzPts val="2400"/>
              <a:buChar char="★"/>
            </a:pPr>
            <a:r>
              <a:rPr lang="en" sz="2400">
                <a:highlight>
                  <a:srgbClr val="FFFFFF"/>
                </a:highlight>
              </a:rPr>
              <a:t>FOLIO Project as “vendor” and “consumer” of the Roadmap</a:t>
            </a:r>
            <a:endParaRPr sz="2400">
              <a:highlight>
                <a:srgbClr val="FFFFFF"/>
              </a:highlight>
            </a:endParaRPr>
          </a:p>
          <a:p>
            <a:pPr indent="-381000" lvl="0" marL="457200" rtl="0" algn="l">
              <a:spcBef>
                <a:spcPts val="0"/>
              </a:spcBef>
              <a:spcAft>
                <a:spcPts val="0"/>
              </a:spcAft>
              <a:buSzPts val="2400"/>
              <a:buChar char="★"/>
            </a:pPr>
            <a:r>
              <a:rPr lang="en" sz="2400">
                <a:highlight>
                  <a:schemeClr val="lt1"/>
                </a:highlight>
              </a:rPr>
              <a:t>Distributed development: </a:t>
            </a:r>
            <a:r>
              <a:rPr lang="en" sz="2400">
                <a:highlight>
                  <a:schemeClr val="lt1"/>
                </a:highlight>
              </a:rPr>
              <a:t>Teams and funders</a:t>
            </a:r>
            <a:endParaRPr sz="2400">
              <a:highlight>
                <a:srgbClr val="FFFFFF"/>
              </a:highlight>
            </a:endParaRPr>
          </a:p>
          <a:p>
            <a:pPr indent="-381000" lvl="0" marL="457200" rtl="0" algn="l">
              <a:spcBef>
                <a:spcPts val="0"/>
              </a:spcBef>
              <a:spcAft>
                <a:spcPts val="0"/>
              </a:spcAft>
              <a:buSzPts val="2400"/>
              <a:buChar char="★"/>
            </a:pPr>
            <a:r>
              <a:rPr lang="en" sz="2400">
                <a:highlight>
                  <a:srgbClr val="FFFFFF"/>
                </a:highlight>
              </a:rPr>
              <a:t>Projecting: Assigned work, unassigned work, and undescribed work</a:t>
            </a:r>
            <a:endParaRPr sz="2400">
              <a:highlight>
                <a:srgbClr val="FFFFFF"/>
              </a:highlight>
            </a:endParaRPr>
          </a:p>
          <a:p>
            <a:pPr indent="-381000" lvl="0" marL="457200" rtl="0" algn="l">
              <a:spcBef>
                <a:spcPts val="0"/>
              </a:spcBef>
              <a:spcAft>
                <a:spcPts val="0"/>
              </a:spcAft>
              <a:buSzPts val="2400"/>
              <a:buChar char="★"/>
            </a:pPr>
            <a:r>
              <a:rPr lang="en" sz="2400">
                <a:highlight>
                  <a:schemeClr val="lt1"/>
                </a:highlight>
              </a:rPr>
              <a:t>Prioritization: </a:t>
            </a:r>
            <a:r>
              <a:rPr lang="en" sz="2400">
                <a:highlight>
                  <a:schemeClr val="lt1"/>
                </a:highlight>
              </a:rPr>
              <a:t>Level of granularity</a:t>
            </a:r>
            <a:endParaRPr sz="2400">
              <a:highlight>
                <a:srgbClr val="FFFFFF"/>
              </a:highlight>
            </a:endParaRPr>
          </a:p>
          <a:p>
            <a:pPr indent="0" lvl="0" marL="0" rtl="0" algn="l">
              <a:spcBef>
                <a:spcPts val="800"/>
              </a:spcBef>
              <a:spcAft>
                <a:spcPts val="0"/>
              </a:spcAft>
              <a:buNone/>
            </a:pPr>
            <a:r>
              <a:t/>
            </a:r>
            <a:endParaRPr sz="19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3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Next Steps</a:t>
            </a:r>
            <a:endParaRPr/>
          </a:p>
        </p:txBody>
      </p:sp>
      <p:sp>
        <p:nvSpPr>
          <p:cNvPr id="292" name="Google Shape;292;p31"/>
          <p:cNvSpPr txBox="1"/>
          <p:nvPr>
            <p:ph idx="1" type="body"/>
          </p:nvPr>
        </p:nvSpPr>
        <p:spPr>
          <a:xfrm>
            <a:off x="311700" y="1225225"/>
            <a:ext cx="8520600" cy="3709500"/>
          </a:xfrm>
          <a:prstGeom prst="rect">
            <a:avLst/>
          </a:prstGeom>
        </p:spPr>
        <p:txBody>
          <a:bodyPr anchorCtr="0" anchor="t" bIns="91425" lIns="91425" spcFirstLastPara="1" rIns="91425" wrap="square" tIns="91425">
            <a:noAutofit/>
          </a:bodyPr>
          <a:lstStyle/>
          <a:p>
            <a:pPr indent="-457200" lvl="1" marL="914400" rtl="0" algn="l">
              <a:spcBef>
                <a:spcPts val="800"/>
              </a:spcBef>
              <a:spcAft>
                <a:spcPts val="0"/>
              </a:spcAft>
              <a:buClr>
                <a:srgbClr val="172B4D"/>
              </a:buClr>
              <a:buSzPts val="3600"/>
              <a:buFont typeface="Roboto"/>
              <a:buChar char="○"/>
            </a:pPr>
            <a:r>
              <a:rPr lang="en" sz="3600">
                <a:solidFill>
                  <a:srgbClr val="172B4D"/>
                </a:solidFill>
                <a:highlight>
                  <a:srgbClr val="FFFFFF"/>
                </a:highlight>
                <a:latin typeface="Roboto"/>
                <a:ea typeface="Roboto"/>
                <a:cs typeface="Roboto"/>
                <a:sym typeface="Roboto"/>
              </a:rPr>
              <a:t>Publishing the Roadmap</a:t>
            </a:r>
            <a:endParaRPr sz="3600">
              <a:solidFill>
                <a:srgbClr val="172B4D"/>
              </a:solidFill>
              <a:highlight>
                <a:srgbClr val="FFFFFF"/>
              </a:highlight>
              <a:latin typeface="Roboto"/>
              <a:ea typeface="Roboto"/>
              <a:cs typeface="Roboto"/>
              <a:sym typeface="Roboto"/>
            </a:endParaRPr>
          </a:p>
          <a:p>
            <a:pPr indent="-457200" lvl="1" marL="914400" rtl="0" algn="l">
              <a:spcBef>
                <a:spcPts val="0"/>
              </a:spcBef>
              <a:spcAft>
                <a:spcPts val="0"/>
              </a:spcAft>
              <a:buClr>
                <a:srgbClr val="172B4D"/>
              </a:buClr>
              <a:buSzPts val="3600"/>
              <a:buFont typeface="Roboto"/>
              <a:buChar char="○"/>
            </a:pPr>
            <a:r>
              <a:rPr lang="en" sz="3600">
                <a:solidFill>
                  <a:srgbClr val="172B4D"/>
                </a:solidFill>
                <a:highlight>
                  <a:srgbClr val="FFFFFF"/>
                </a:highlight>
                <a:latin typeface="Roboto"/>
                <a:ea typeface="Roboto"/>
                <a:cs typeface="Roboto"/>
                <a:sym typeface="Roboto"/>
              </a:rPr>
              <a:t>Prioritization Process(es)</a:t>
            </a:r>
            <a:endParaRPr sz="3600">
              <a:solidFill>
                <a:srgbClr val="172B4D"/>
              </a:solidFill>
              <a:highlight>
                <a:srgbClr val="FFFFFF"/>
              </a:highlight>
              <a:latin typeface="Roboto"/>
              <a:ea typeface="Roboto"/>
              <a:cs typeface="Roboto"/>
              <a:sym typeface="Roboto"/>
            </a:endParaRPr>
          </a:p>
          <a:p>
            <a:pPr indent="-457200" lvl="1" marL="914400" rtl="0" algn="l">
              <a:spcBef>
                <a:spcPts val="0"/>
              </a:spcBef>
              <a:spcAft>
                <a:spcPts val="0"/>
              </a:spcAft>
              <a:buClr>
                <a:srgbClr val="172B4D"/>
              </a:buClr>
              <a:buSzPts val="3600"/>
              <a:buFont typeface="Roboto"/>
              <a:buChar char="○"/>
            </a:pPr>
            <a:r>
              <a:rPr lang="en" sz="3600">
                <a:solidFill>
                  <a:srgbClr val="172B4D"/>
                </a:solidFill>
                <a:highlight>
                  <a:srgbClr val="FFFFFF"/>
                </a:highlight>
                <a:latin typeface="Roboto"/>
                <a:ea typeface="Roboto"/>
                <a:cs typeface="Roboto"/>
                <a:sym typeface="Roboto"/>
              </a:rPr>
              <a:t>Ongoing updates</a:t>
            </a:r>
            <a:endParaRPr sz="3600">
              <a:solidFill>
                <a:srgbClr val="172B4D"/>
              </a:solidFill>
              <a:highlight>
                <a:srgbClr val="FFFFFF"/>
              </a:highlight>
              <a:latin typeface="Roboto"/>
              <a:ea typeface="Roboto"/>
              <a:cs typeface="Roboto"/>
              <a:sym typeface="Robo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4"/>
          <p:cNvSpPr txBox="1"/>
          <p:nvPr>
            <p:ph type="title"/>
          </p:nvPr>
        </p:nvSpPr>
        <p:spPr>
          <a:xfrm>
            <a:off x="265500" y="1517100"/>
            <a:ext cx="4045200" cy="1786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Prioritization</a:t>
            </a:r>
            <a:endParaRPr/>
          </a:p>
          <a:p>
            <a:pPr indent="0" lvl="0" marL="0" rtl="0" algn="ctr">
              <a:spcBef>
                <a:spcPts val="0"/>
              </a:spcBef>
              <a:spcAft>
                <a:spcPts val="0"/>
              </a:spcAft>
              <a:buNone/>
            </a:pPr>
            <a:r>
              <a:rPr lang="en"/>
              <a:t>&amp;</a:t>
            </a:r>
            <a:endParaRPr/>
          </a:p>
          <a:p>
            <a:pPr indent="0" lvl="0" marL="0" rtl="0" algn="ctr">
              <a:spcBef>
                <a:spcPts val="0"/>
              </a:spcBef>
              <a:spcAft>
                <a:spcPts val="0"/>
              </a:spcAft>
              <a:buNone/>
            </a:pPr>
            <a:r>
              <a:rPr lang="en"/>
              <a:t>Roadmap</a:t>
            </a:r>
            <a:endParaRPr/>
          </a:p>
        </p:txBody>
      </p:sp>
      <p:sp>
        <p:nvSpPr>
          <p:cNvPr id="71" name="Google Shape;71;p14"/>
          <p:cNvSpPr txBox="1"/>
          <p:nvPr>
            <p:ph idx="1" type="subTitle"/>
          </p:nvPr>
        </p:nvSpPr>
        <p:spPr>
          <a:xfrm>
            <a:off x="265500" y="2769001"/>
            <a:ext cx="4045200" cy="1574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
        <p:nvSpPr>
          <p:cNvPr id="72" name="Google Shape;72;p14"/>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b="1" lang="en" sz="2100"/>
              <a:t>Our Group/Our Charge</a:t>
            </a:r>
            <a:endParaRPr b="1" sz="2100"/>
          </a:p>
          <a:p>
            <a:pPr indent="0" lvl="0" marL="0" rtl="0" algn="l">
              <a:spcBef>
                <a:spcPts val="1600"/>
              </a:spcBef>
              <a:spcAft>
                <a:spcPts val="0"/>
              </a:spcAft>
              <a:buNone/>
            </a:pPr>
            <a:r>
              <a:rPr b="1" lang="en" sz="2100"/>
              <a:t>The 18-month Roadmap</a:t>
            </a:r>
            <a:endParaRPr b="1" sz="2100"/>
          </a:p>
          <a:p>
            <a:pPr indent="-355600" lvl="0" marL="457200" rtl="0" algn="l">
              <a:spcBef>
                <a:spcPts val="1600"/>
              </a:spcBef>
              <a:spcAft>
                <a:spcPts val="0"/>
              </a:spcAft>
              <a:buSzPts val="2000"/>
              <a:buChar char="★"/>
            </a:pPr>
            <a:r>
              <a:rPr lang="en" sz="2000"/>
              <a:t>Teams</a:t>
            </a:r>
            <a:endParaRPr sz="2000"/>
          </a:p>
          <a:p>
            <a:pPr indent="-355600" lvl="0" marL="457200" rtl="0" algn="l">
              <a:spcBef>
                <a:spcPts val="0"/>
              </a:spcBef>
              <a:spcAft>
                <a:spcPts val="0"/>
              </a:spcAft>
              <a:buSzPts val="2000"/>
              <a:buChar char="★"/>
            </a:pPr>
            <a:r>
              <a:rPr lang="en" sz="2000"/>
              <a:t>High-level functional areas</a:t>
            </a:r>
            <a:endParaRPr sz="2000"/>
          </a:p>
          <a:p>
            <a:pPr indent="-355600" lvl="0" marL="457200" rtl="0" algn="l">
              <a:spcBef>
                <a:spcPts val="0"/>
              </a:spcBef>
              <a:spcAft>
                <a:spcPts val="0"/>
              </a:spcAft>
              <a:buSzPts val="2000"/>
              <a:buChar char="★"/>
            </a:pPr>
            <a:r>
              <a:rPr lang="en" sz="2000"/>
              <a:t>Releases outlook via Dashboard</a:t>
            </a:r>
            <a:endParaRPr sz="2000"/>
          </a:p>
          <a:p>
            <a:pPr indent="0" lvl="0" marL="0" rtl="0" algn="l">
              <a:spcBef>
                <a:spcPts val="1600"/>
              </a:spcBef>
              <a:spcAft>
                <a:spcPts val="0"/>
              </a:spcAft>
              <a:buNone/>
            </a:pPr>
            <a:r>
              <a:rPr b="1" lang="en" sz="2100"/>
              <a:t>Prioritization: for the longer view</a:t>
            </a:r>
            <a:endParaRPr b="1" sz="2100"/>
          </a:p>
          <a:p>
            <a:pPr indent="0" lvl="0" marL="0" rtl="0" algn="l">
              <a:spcBef>
                <a:spcPts val="1600"/>
              </a:spcBef>
              <a:spcAft>
                <a:spcPts val="1600"/>
              </a:spcAft>
              <a:buNone/>
            </a:pPr>
            <a:r>
              <a:rPr b="1" lang="en" sz="2100"/>
              <a:t>Challenges and next steps</a:t>
            </a:r>
            <a:endParaRPr b="1" sz="21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32"/>
          <p:cNvSpPr txBox="1"/>
          <p:nvPr>
            <p:ph type="title"/>
          </p:nvPr>
        </p:nvSpPr>
        <p:spPr>
          <a:xfrm>
            <a:off x="490250" y="450150"/>
            <a:ext cx="58788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Discussion and Feedback</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5"/>
          <p:cNvSpPr txBox="1"/>
          <p:nvPr>
            <p:ph type="title"/>
          </p:nvPr>
        </p:nvSpPr>
        <p:spPr>
          <a:xfrm>
            <a:off x="490250" y="450150"/>
            <a:ext cx="58788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Prioritization and Roadmap Working Group</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Members</a:t>
            </a:r>
            <a:endParaRPr/>
          </a:p>
        </p:txBody>
      </p:sp>
      <p:sp>
        <p:nvSpPr>
          <p:cNvPr id="83" name="Google Shape;83;p1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Jesse Koennecke, Cornell University, Chair</a:t>
            </a:r>
            <a:endParaRPr/>
          </a:p>
          <a:p>
            <a:pPr indent="0" lvl="0" marL="0" rtl="0" algn="l">
              <a:spcBef>
                <a:spcPts val="1600"/>
              </a:spcBef>
              <a:spcAft>
                <a:spcPts val="0"/>
              </a:spcAft>
              <a:buNone/>
            </a:pPr>
            <a:r>
              <a:rPr lang="en"/>
              <a:t>Jenn Colt, Cornell University</a:t>
            </a:r>
            <a:endParaRPr/>
          </a:p>
          <a:p>
            <a:pPr indent="0" lvl="0" marL="0" rtl="0" algn="l">
              <a:spcBef>
                <a:spcPts val="1600"/>
              </a:spcBef>
              <a:spcAft>
                <a:spcPts val="0"/>
              </a:spcAft>
              <a:buNone/>
            </a:pPr>
            <a:r>
              <a:rPr lang="en"/>
              <a:t>Debra Howell, Cornell University</a:t>
            </a:r>
            <a:endParaRPr/>
          </a:p>
          <a:p>
            <a:pPr indent="0" lvl="0" marL="0" rtl="0" algn="l">
              <a:spcBef>
                <a:spcPts val="1600"/>
              </a:spcBef>
              <a:spcAft>
                <a:spcPts val="0"/>
              </a:spcAft>
              <a:buNone/>
            </a:pPr>
            <a:r>
              <a:rPr lang="en"/>
              <a:t>Kristin Martin, University of Chicago</a:t>
            </a:r>
            <a:endParaRPr/>
          </a:p>
          <a:p>
            <a:pPr indent="0" lvl="0" marL="0" rtl="0" algn="l">
              <a:spcBef>
                <a:spcPts val="1600"/>
              </a:spcBef>
              <a:spcAft>
                <a:spcPts val="0"/>
              </a:spcAft>
              <a:buNone/>
            </a:pPr>
            <a:r>
              <a:rPr lang="en"/>
              <a:t>Martina Schildt, GBV</a:t>
            </a:r>
            <a:endParaRPr/>
          </a:p>
          <a:p>
            <a:pPr indent="0" lvl="0" marL="0" rtl="0" algn="l">
              <a:spcBef>
                <a:spcPts val="1600"/>
              </a:spcBef>
              <a:spcAft>
                <a:spcPts val="0"/>
              </a:spcAft>
              <a:buNone/>
            </a:pPr>
            <a:r>
              <a:rPr lang="en"/>
              <a:t>Charlotte Whitt, Index Data</a:t>
            </a:r>
            <a:endParaRPr/>
          </a:p>
          <a:p>
            <a:pPr indent="0" lvl="0" marL="0" rtl="0" algn="l">
              <a:spcBef>
                <a:spcPts val="1600"/>
              </a:spcBef>
              <a:spcAft>
                <a:spcPts val="0"/>
              </a:spcAft>
              <a:buNone/>
            </a:pPr>
            <a:r>
              <a:rPr i="1" lang="en"/>
              <a:t>Sharon Wiles Young, Lehigh University</a:t>
            </a:r>
            <a:endParaRPr i="1"/>
          </a:p>
          <a:p>
            <a:pPr indent="0" lvl="0" marL="0" rtl="0" algn="l">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Charge</a:t>
            </a:r>
            <a:endParaRPr/>
          </a:p>
        </p:txBody>
      </p:sp>
      <p:sp>
        <p:nvSpPr>
          <p:cNvPr id="89" name="Google Shape;89;p17"/>
          <p:cNvSpPr txBox="1"/>
          <p:nvPr>
            <p:ph idx="1" type="body"/>
          </p:nvPr>
        </p:nvSpPr>
        <p:spPr>
          <a:xfrm>
            <a:off x="311700" y="1225225"/>
            <a:ext cx="8520600" cy="3709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t>
            </a:r>
            <a:r>
              <a:rPr lang="en"/>
              <a:t>anage a holistic process for developing, reviewing, adjusting, and communicating the FOLIO Community Development Roadmap (Roadmap). </a:t>
            </a:r>
            <a:endParaRPr/>
          </a:p>
          <a:p>
            <a:pPr indent="457200" lvl="0" marL="0" rtl="0" algn="l">
              <a:spcBef>
                <a:spcPts val="0"/>
              </a:spcBef>
              <a:spcAft>
                <a:spcPts val="0"/>
              </a:spcAft>
              <a:buNone/>
            </a:pPr>
            <a:r>
              <a:rPr i="1" lang="en"/>
              <a:t>What components should this process address?</a:t>
            </a:r>
            <a:endParaRPr i="1"/>
          </a:p>
          <a:p>
            <a:pPr indent="-330200" lvl="0" marL="457200" rtl="0" algn="l">
              <a:spcBef>
                <a:spcPts val="0"/>
              </a:spcBef>
              <a:spcAft>
                <a:spcPts val="0"/>
              </a:spcAft>
              <a:buSzPts val="1600"/>
              <a:buChar char="★"/>
            </a:pPr>
            <a:r>
              <a:rPr lang="en" sz="1600"/>
              <a:t>Feature prioritization</a:t>
            </a:r>
            <a:endParaRPr sz="1600"/>
          </a:p>
          <a:p>
            <a:pPr indent="-330200" lvl="0" marL="457200" rtl="0" algn="l">
              <a:spcBef>
                <a:spcPts val="0"/>
              </a:spcBef>
              <a:spcAft>
                <a:spcPts val="0"/>
              </a:spcAft>
              <a:buSzPts val="1600"/>
              <a:buChar char="★"/>
            </a:pPr>
            <a:r>
              <a:rPr lang="en" sz="1600"/>
              <a:t>Identify themes and subthemes</a:t>
            </a:r>
            <a:endParaRPr sz="1600"/>
          </a:p>
          <a:p>
            <a:pPr indent="-330200" lvl="0" marL="457200" rtl="0" algn="l">
              <a:spcBef>
                <a:spcPts val="0"/>
              </a:spcBef>
              <a:spcAft>
                <a:spcPts val="0"/>
              </a:spcAft>
              <a:buSzPts val="1600"/>
              <a:buChar char="★"/>
            </a:pPr>
            <a:r>
              <a:rPr lang="en" sz="1600"/>
              <a:t>Maintain roadmap that includes priorities</a:t>
            </a:r>
            <a:endParaRPr sz="1600"/>
          </a:p>
          <a:p>
            <a:pPr indent="-330200" lvl="0" marL="457200" rtl="0" algn="l">
              <a:spcBef>
                <a:spcPts val="0"/>
              </a:spcBef>
              <a:spcAft>
                <a:spcPts val="0"/>
              </a:spcAft>
              <a:buSzPts val="1600"/>
              <a:buChar char="★"/>
            </a:pPr>
            <a:r>
              <a:rPr lang="en" sz="1600"/>
              <a:t>Clarify roadmap intersections with Release Planning, testing, and release schedule</a:t>
            </a:r>
            <a:endParaRPr sz="1600"/>
          </a:p>
          <a:p>
            <a:pPr indent="-330200" lvl="0" marL="457200" rtl="0" algn="l">
              <a:spcBef>
                <a:spcPts val="0"/>
              </a:spcBef>
              <a:spcAft>
                <a:spcPts val="0"/>
              </a:spcAft>
              <a:buSzPts val="1600"/>
              <a:buChar char="★"/>
            </a:pPr>
            <a:r>
              <a:rPr lang="en" sz="1600"/>
              <a:t>Clarity on what’s targeted for development and what’s not</a:t>
            </a:r>
            <a:endParaRPr sz="1600"/>
          </a:p>
          <a:p>
            <a:pPr indent="-330200" lvl="0" marL="457200" rtl="0" algn="l">
              <a:spcBef>
                <a:spcPts val="0"/>
              </a:spcBef>
              <a:spcAft>
                <a:spcPts val="0"/>
              </a:spcAft>
              <a:buSzPts val="1600"/>
              <a:buChar char="★"/>
            </a:pPr>
            <a:r>
              <a:rPr lang="en" sz="1600"/>
              <a:t>Articulate who’s responsible for identifying priorities</a:t>
            </a:r>
            <a:endParaRPr sz="1600"/>
          </a:p>
          <a:p>
            <a:pPr indent="-330200" lvl="0" marL="457200" rtl="0" algn="l">
              <a:spcBef>
                <a:spcPts val="0"/>
              </a:spcBef>
              <a:spcAft>
                <a:spcPts val="0"/>
              </a:spcAft>
              <a:buSzPts val="1600"/>
              <a:buChar char="★"/>
            </a:pPr>
            <a:r>
              <a:rPr lang="en" sz="1600"/>
              <a:t>Integrate information about non-community development efforts into roadmap and priorities</a:t>
            </a:r>
            <a:endParaRPr sz="1600"/>
          </a:p>
          <a:p>
            <a:pPr indent="-330200" lvl="0" marL="457200" rtl="0" algn="l">
              <a:spcBef>
                <a:spcPts val="0"/>
              </a:spcBef>
              <a:spcAft>
                <a:spcPts val="0"/>
              </a:spcAft>
              <a:buSzPts val="1600"/>
              <a:buChar char="★"/>
            </a:pPr>
            <a:r>
              <a:rPr lang="en" sz="1600"/>
              <a:t>Generate and update documentation/visualizations</a:t>
            </a:r>
            <a:endParaRPr sz="16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8"/>
          <p:cNvSpPr txBox="1"/>
          <p:nvPr>
            <p:ph type="title"/>
          </p:nvPr>
        </p:nvSpPr>
        <p:spPr>
          <a:xfrm>
            <a:off x="490250" y="450150"/>
            <a:ext cx="58788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18-Month Roadmap</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pic>
        <p:nvPicPr>
          <p:cNvPr id="99" name="Google Shape;99;p19"/>
          <p:cNvPicPr preferRelativeResize="0"/>
          <p:nvPr/>
        </p:nvPicPr>
        <p:blipFill>
          <a:blip r:embed="rId3">
            <a:alphaModFix amt="50000"/>
          </a:blip>
          <a:stretch>
            <a:fillRect/>
          </a:stretch>
        </p:blipFill>
        <p:spPr>
          <a:xfrm>
            <a:off x="2081213" y="790575"/>
            <a:ext cx="4981575" cy="4171950"/>
          </a:xfrm>
          <a:prstGeom prst="rect">
            <a:avLst/>
          </a:prstGeom>
          <a:noFill/>
          <a:ln>
            <a:noFill/>
          </a:ln>
        </p:spPr>
      </p:pic>
      <p:cxnSp>
        <p:nvCxnSpPr>
          <p:cNvPr id="100" name="Google Shape;100;p19"/>
          <p:cNvCxnSpPr/>
          <p:nvPr/>
        </p:nvCxnSpPr>
        <p:spPr>
          <a:xfrm>
            <a:off x="420075" y="2927037"/>
            <a:ext cx="8336100" cy="0"/>
          </a:xfrm>
          <a:prstGeom prst="straightConnector1">
            <a:avLst/>
          </a:prstGeom>
          <a:noFill/>
          <a:ln cap="flat" cmpd="sng" w="19050">
            <a:solidFill>
              <a:schemeClr val="dk1"/>
            </a:solidFill>
            <a:prstDash val="dot"/>
            <a:round/>
            <a:headEnd len="sm" w="sm" type="none"/>
            <a:tailEnd len="sm" w="sm" type="none"/>
          </a:ln>
        </p:spPr>
      </p:cxnSp>
      <p:sp>
        <p:nvSpPr>
          <p:cNvPr id="101" name="Google Shape;101;p1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Releases covered</a:t>
            </a:r>
            <a:endParaRPr/>
          </a:p>
        </p:txBody>
      </p:sp>
      <p:grpSp>
        <p:nvGrpSpPr>
          <p:cNvPr id="102" name="Google Shape;102;p19"/>
          <p:cNvGrpSpPr/>
          <p:nvPr/>
        </p:nvGrpSpPr>
        <p:grpSpPr>
          <a:xfrm>
            <a:off x="369350" y="2864883"/>
            <a:ext cx="129000" cy="770742"/>
            <a:chOff x="369350" y="2864883"/>
            <a:chExt cx="129000" cy="770742"/>
          </a:xfrm>
        </p:grpSpPr>
        <p:sp>
          <p:nvSpPr>
            <p:cNvPr id="103" name="Google Shape;103;p19"/>
            <p:cNvSpPr/>
            <p:nvPr/>
          </p:nvSpPr>
          <p:spPr>
            <a:xfrm>
              <a:off x="369350" y="2864883"/>
              <a:ext cx="129000" cy="129000"/>
            </a:xfrm>
            <a:prstGeom prst="ellips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04" name="Google Shape;104;p19"/>
            <p:cNvCxnSpPr/>
            <p:nvPr/>
          </p:nvCxnSpPr>
          <p:spPr>
            <a:xfrm>
              <a:off x="433850" y="2991525"/>
              <a:ext cx="0" cy="644100"/>
            </a:xfrm>
            <a:prstGeom prst="straightConnector1">
              <a:avLst/>
            </a:prstGeom>
            <a:noFill/>
            <a:ln cap="flat" cmpd="sng" w="9525">
              <a:solidFill>
                <a:schemeClr val="accent1"/>
              </a:solidFill>
              <a:prstDash val="solid"/>
              <a:round/>
              <a:headEnd len="sm" w="sm" type="none"/>
              <a:tailEnd len="med" w="med" type="oval"/>
            </a:ln>
          </p:spPr>
        </p:cxnSp>
      </p:grpSp>
      <p:sp>
        <p:nvSpPr>
          <p:cNvPr id="105" name="Google Shape;105;p19"/>
          <p:cNvSpPr txBox="1"/>
          <p:nvPr>
            <p:ph idx="4294967295" type="body"/>
          </p:nvPr>
        </p:nvSpPr>
        <p:spPr>
          <a:xfrm>
            <a:off x="464100" y="3238125"/>
            <a:ext cx="2174400" cy="121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2023-11-20</a:t>
            </a:r>
            <a:endParaRPr b="1"/>
          </a:p>
          <a:p>
            <a:pPr indent="0" lvl="0" marL="0" rtl="0" algn="l">
              <a:spcBef>
                <a:spcPts val="0"/>
              </a:spcBef>
              <a:spcAft>
                <a:spcPts val="0"/>
              </a:spcAft>
              <a:buNone/>
            </a:pPr>
            <a:r>
              <a:rPr lang="en" sz="1300"/>
              <a:t>Poppy</a:t>
            </a:r>
            <a:endParaRPr sz="1300"/>
          </a:p>
        </p:txBody>
      </p:sp>
      <p:grpSp>
        <p:nvGrpSpPr>
          <p:cNvPr id="106" name="Google Shape;106;p19"/>
          <p:cNvGrpSpPr/>
          <p:nvPr/>
        </p:nvGrpSpPr>
        <p:grpSpPr>
          <a:xfrm>
            <a:off x="1705450" y="1736575"/>
            <a:ext cx="129000" cy="1254971"/>
            <a:chOff x="1553050" y="1736575"/>
            <a:chExt cx="129000" cy="1254971"/>
          </a:xfrm>
        </p:grpSpPr>
        <p:sp>
          <p:nvSpPr>
            <p:cNvPr id="107" name="Google Shape;107;p19"/>
            <p:cNvSpPr/>
            <p:nvPr/>
          </p:nvSpPr>
          <p:spPr>
            <a:xfrm>
              <a:off x="1553050" y="2862546"/>
              <a:ext cx="129000" cy="129000"/>
            </a:xfrm>
            <a:prstGeom prst="ellips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08" name="Google Shape;108;p19"/>
            <p:cNvCxnSpPr/>
            <p:nvPr/>
          </p:nvCxnSpPr>
          <p:spPr>
            <a:xfrm rot="10800000">
              <a:off x="1614125" y="1736575"/>
              <a:ext cx="0" cy="1128300"/>
            </a:xfrm>
            <a:prstGeom prst="straightConnector1">
              <a:avLst/>
            </a:prstGeom>
            <a:noFill/>
            <a:ln cap="flat" cmpd="sng" w="9525">
              <a:solidFill>
                <a:schemeClr val="accent1"/>
              </a:solidFill>
              <a:prstDash val="solid"/>
              <a:round/>
              <a:headEnd len="sm" w="sm" type="none"/>
              <a:tailEnd len="med" w="med" type="oval"/>
            </a:ln>
          </p:spPr>
        </p:cxnSp>
      </p:grpSp>
      <p:sp>
        <p:nvSpPr>
          <p:cNvPr id="109" name="Google Shape;109;p19"/>
          <p:cNvSpPr txBox="1"/>
          <p:nvPr>
            <p:ph idx="4294967295" type="body"/>
          </p:nvPr>
        </p:nvSpPr>
        <p:spPr>
          <a:xfrm>
            <a:off x="1781650" y="1492700"/>
            <a:ext cx="2174400" cy="1094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2024-04*</a:t>
            </a:r>
            <a:endParaRPr b="1"/>
          </a:p>
          <a:p>
            <a:pPr indent="0" lvl="0" marL="0" rtl="0" algn="l">
              <a:spcBef>
                <a:spcPts val="0"/>
              </a:spcBef>
              <a:spcAft>
                <a:spcPts val="0"/>
              </a:spcAft>
              <a:buNone/>
            </a:pPr>
            <a:r>
              <a:rPr lang="en" sz="1300"/>
              <a:t>Quesnelia</a:t>
            </a:r>
            <a:endParaRPr sz="1300"/>
          </a:p>
        </p:txBody>
      </p:sp>
      <p:grpSp>
        <p:nvGrpSpPr>
          <p:cNvPr id="110" name="Google Shape;110;p19"/>
          <p:cNvGrpSpPr/>
          <p:nvPr/>
        </p:nvGrpSpPr>
        <p:grpSpPr>
          <a:xfrm>
            <a:off x="2951400" y="2862533"/>
            <a:ext cx="129000" cy="773079"/>
            <a:chOff x="3484800" y="2862533"/>
            <a:chExt cx="129000" cy="773079"/>
          </a:xfrm>
        </p:grpSpPr>
        <p:sp>
          <p:nvSpPr>
            <p:cNvPr id="111" name="Google Shape;111;p19"/>
            <p:cNvSpPr/>
            <p:nvPr/>
          </p:nvSpPr>
          <p:spPr>
            <a:xfrm>
              <a:off x="3484800" y="2862533"/>
              <a:ext cx="129000" cy="129000"/>
            </a:xfrm>
            <a:prstGeom prst="ellips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12" name="Google Shape;112;p19"/>
            <p:cNvCxnSpPr/>
            <p:nvPr/>
          </p:nvCxnSpPr>
          <p:spPr>
            <a:xfrm>
              <a:off x="3546200" y="2991513"/>
              <a:ext cx="0" cy="644100"/>
            </a:xfrm>
            <a:prstGeom prst="straightConnector1">
              <a:avLst/>
            </a:prstGeom>
            <a:noFill/>
            <a:ln cap="flat" cmpd="sng" w="9525">
              <a:solidFill>
                <a:schemeClr val="accent1"/>
              </a:solidFill>
              <a:prstDash val="solid"/>
              <a:round/>
              <a:headEnd len="sm" w="sm" type="none"/>
              <a:tailEnd len="med" w="med" type="oval"/>
            </a:ln>
          </p:spPr>
        </p:cxnSp>
      </p:grpSp>
      <p:sp>
        <p:nvSpPr>
          <p:cNvPr id="113" name="Google Shape;113;p19"/>
          <p:cNvSpPr txBox="1"/>
          <p:nvPr>
            <p:ph idx="4294967295" type="body"/>
          </p:nvPr>
        </p:nvSpPr>
        <p:spPr>
          <a:xfrm>
            <a:off x="3027600" y="3238050"/>
            <a:ext cx="2174400" cy="121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2024-08*</a:t>
            </a:r>
            <a:endParaRPr b="1"/>
          </a:p>
          <a:p>
            <a:pPr indent="0" lvl="0" marL="0" rtl="0" algn="l">
              <a:spcBef>
                <a:spcPts val="0"/>
              </a:spcBef>
              <a:spcAft>
                <a:spcPts val="0"/>
              </a:spcAft>
              <a:buNone/>
            </a:pPr>
            <a:r>
              <a:rPr lang="en" sz="1300"/>
              <a:t>Ramsons</a:t>
            </a:r>
            <a:endParaRPr sz="1300"/>
          </a:p>
        </p:txBody>
      </p:sp>
      <p:grpSp>
        <p:nvGrpSpPr>
          <p:cNvPr id="114" name="Google Shape;114;p19"/>
          <p:cNvGrpSpPr/>
          <p:nvPr/>
        </p:nvGrpSpPr>
        <p:grpSpPr>
          <a:xfrm>
            <a:off x="4382075" y="1736575"/>
            <a:ext cx="129000" cy="1257296"/>
            <a:chOff x="5144075" y="1736575"/>
            <a:chExt cx="129000" cy="1257296"/>
          </a:xfrm>
        </p:grpSpPr>
        <p:sp>
          <p:nvSpPr>
            <p:cNvPr id="115" name="Google Shape;115;p19"/>
            <p:cNvSpPr/>
            <p:nvPr/>
          </p:nvSpPr>
          <p:spPr>
            <a:xfrm>
              <a:off x="5144075" y="2864871"/>
              <a:ext cx="129000" cy="129000"/>
            </a:xfrm>
            <a:prstGeom prst="ellips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16" name="Google Shape;116;p19"/>
            <p:cNvCxnSpPr/>
            <p:nvPr/>
          </p:nvCxnSpPr>
          <p:spPr>
            <a:xfrm rot="10800000">
              <a:off x="5208575" y="1736575"/>
              <a:ext cx="0" cy="1128300"/>
            </a:xfrm>
            <a:prstGeom prst="straightConnector1">
              <a:avLst/>
            </a:prstGeom>
            <a:noFill/>
            <a:ln cap="flat" cmpd="sng" w="9525">
              <a:solidFill>
                <a:schemeClr val="accent1"/>
              </a:solidFill>
              <a:prstDash val="solid"/>
              <a:round/>
              <a:headEnd len="sm" w="sm" type="none"/>
              <a:tailEnd len="med" w="med" type="oval"/>
            </a:ln>
          </p:spPr>
        </p:cxnSp>
      </p:grpSp>
      <p:sp>
        <p:nvSpPr>
          <p:cNvPr id="117" name="Google Shape;117;p19"/>
          <p:cNvSpPr txBox="1"/>
          <p:nvPr>
            <p:ph idx="4294967295" type="body"/>
          </p:nvPr>
        </p:nvSpPr>
        <p:spPr>
          <a:xfrm>
            <a:off x="4458275" y="1487675"/>
            <a:ext cx="2174400" cy="109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2024-11*</a:t>
            </a:r>
            <a:endParaRPr b="1"/>
          </a:p>
          <a:p>
            <a:pPr indent="0" lvl="0" marL="0" rtl="0" algn="l">
              <a:spcBef>
                <a:spcPts val="0"/>
              </a:spcBef>
              <a:spcAft>
                <a:spcPts val="0"/>
              </a:spcAft>
              <a:buNone/>
            </a:pPr>
            <a:r>
              <a:rPr lang="en" sz="1300"/>
              <a:t>Sunflower</a:t>
            </a:r>
            <a:endParaRPr sz="1300"/>
          </a:p>
        </p:txBody>
      </p:sp>
      <p:grpSp>
        <p:nvGrpSpPr>
          <p:cNvPr id="118" name="Google Shape;118;p19"/>
          <p:cNvGrpSpPr/>
          <p:nvPr/>
        </p:nvGrpSpPr>
        <p:grpSpPr>
          <a:xfrm>
            <a:off x="5895900" y="2864871"/>
            <a:ext cx="129000" cy="770742"/>
            <a:chOff x="6657900" y="2864871"/>
            <a:chExt cx="129000" cy="770742"/>
          </a:xfrm>
        </p:grpSpPr>
        <p:sp>
          <p:nvSpPr>
            <p:cNvPr id="119" name="Google Shape;119;p19"/>
            <p:cNvSpPr/>
            <p:nvPr/>
          </p:nvSpPr>
          <p:spPr>
            <a:xfrm>
              <a:off x="6657900" y="2864871"/>
              <a:ext cx="129000" cy="129000"/>
            </a:xfrm>
            <a:prstGeom prst="ellips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20" name="Google Shape;120;p19"/>
            <p:cNvCxnSpPr/>
            <p:nvPr/>
          </p:nvCxnSpPr>
          <p:spPr>
            <a:xfrm>
              <a:off x="6722400" y="2991513"/>
              <a:ext cx="0" cy="644100"/>
            </a:xfrm>
            <a:prstGeom prst="straightConnector1">
              <a:avLst/>
            </a:prstGeom>
            <a:noFill/>
            <a:ln cap="flat" cmpd="sng" w="9525">
              <a:solidFill>
                <a:schemeClr val="accent1"/>
              </a:solidFill>
              <a:prstDash val="solid"/>
              <a:round/>
              <a:headEnd len="sm" w="sm" type="none"/>
              <a:tailEnd len="med" w="med" type="oval"/>
            </a:ln>
          </p:spPr>
        </p:cxnSp>
      </p:grpSp>
      <p:sp>
        <p:nvSpPr>
          <p:cNvPr id="121" name="Google Shape;121;p19"/>
          <p:cNvSpPr txBox="1"/>
          <p:nvPr>
            <p:ph idx="4294967295" type="body"/>
          </p:nvPr>
        </p:nvSpPr>
        <p:spPr>
          <a:xfrm>
            <a:off x="5972100" y="3238050"/>
            <a:ext cx="2174400" cy="121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2025-01*</a:t>
            </a:r>
            <a:endParaRPr b="1"/>
          </a:p>
          <a:p>
            <a:pPr indent="0" lvl="0" marL="0" rtl="0" algn="l">
              <a:spcBef>
                <a:spcPts val="0"/>
              </a:spcBef>
              <a:spcAft>
                <a:spcPts val="0"/>
              </a:spcAft>
              <a:buNone/>
            </a:pPr>
            <a:r>
              <a:rPr lang="en" sz="1300"/>
              <a:t>Trillium</a:t>
            </a:r>
            <a:endParaRPr sz="1300"/>
          </a:p>
        </p:txBody>
      </p:sp>
      <p:sp>
        <p:nvSpPr>
          <p:cNvPr id="122" name="Google Shape;122;p19"/>
          <p:cNvSpPr txBox="1"/>
          <p:nvPr/>
        </p:nvSpPr>
        <p:spPr>
          <a:xfrm>
            <a:off x="498350" y="4555825"/>
            <a:ext cx="4487100" cy="414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Open Sans"/>
                <a:ea typeface="Open Sans"/>
                <a:cs typeface="Open Sans"/>
                <a:sym typeface="Open Sans"/>
              </a:rPr>
              <a:t>*Release dates not set</a:t>
            </a:r>
            <a:endParaRPr>
              <a:latin typeface="Open Sans"/>
              <a:ea typeface="Open Sans"/>
              <a:cs typeface="Open Sans"/>
              <a:sym typeface="Open San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Teams/Developers on FOLIO</a:t>
            </a:r>
            <a:endParaRPr/>
          </a:p>
        </p:txBody>
      </p:sp>
      <p:cxnSp>
        <p:nvCxnSpPr>
          <p:cNvPr id="128" name="Google Shape;128;p20"/>
          <p:cNvCxnSpPr/>
          <p:nvPr/>
        </p:nvCxnSpPr>
        <p:spPr>
          <a:xfrm>
            <a:off x="4364550" y="1242375"/>
            <a:ext cx="414900" cy="0"/>
          </a:xfrm>
          <a:prstGeom prst="straightConnector1">
            <a:avLst/>
          </a:prstGeom>
          <a:noFill/>
          <a:ln cap="flat" cmpd="sng" w="28575">
            <a:solidFill>
              <a:schemeClr val="lt2"/>
            </a:solidFill>
            <a:prstDash val="solid"/>
            <a:round/>
            <a:headEnd len="sm" w="sm" type="none"/>
            <a:tailEnd len="sm" w="sm" type="none"/>
          </a:ln>
        </p:spPr>
      </p:cxnSp>
      <p:grpSp>
        <p:nvGrpSpPr>
          <p:cNvPr id="129" name="Google Shape;129;p20"/>
          <p:cNvGrpSpPr/>
          <p:nvPr/>
        </p:nvGrpSpPr>
        <p:grpSpPr>
          <a:xfrm>
            <a:off x="437813" y="1568600"/>
            <a:ext cx="1832551" cy="3086700"/>
            <a:chOff x="437825" y="1568589"/>
            <a:chExt cx="2685450" cy="3086700"/>
          </a:xfrm>
        </p:grpSpPr>
        <p:sp>
          <p:nvSpPr>
            <p:cNvPr id="130" name="Google Shape;130;p20"/>
            <p:cNvSpPr/>
            <p:nvPr/>
          </p:nvSpPr>
          <p:spPr>
            <a:xfrm>
              <a:off x="440075" y="1568589"/>
              <a:ext cx="2683200" cy="3086700"/>
            </a:xfrm>
            <a:prstGeom prst="rect">
              <a:avLst/>
            </a:prstGeom>
            <a:no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20"/>
            <p:cNvSpPr txBox="1"/>
            <p:nvPr/>
          </p:nvSpPr>
          <p:spPr>
            <a:xfrm>
              <a:off x="437825" y="1568589"/>
              <a:ext cx="2683200" cy="4119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2" name="Google Shape;132;p20"/>
          <p:cNvSpPr txBox="1"/>
          <p:nvPr>
            <p:ph idx="4294967295" type="body"/>
          </p:nvPr>
        </p:nvSpPr>
        <p:spPr>
          <a:xfrm>
            <a:off x="437775" y="1570000"/>
            <a:ext cx="1832700" cy="411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chemeClr val="lt1"/>
                </a:solidFill>
              </a:rPr>
              <a:t>EBSCO</a:t>
            </a:r>
            <a:endParaRPr>
              <a:solidFill>
                <a:schemeClr val="lt1"/>
              </a:solidFill>
            </a:endParaRPr>
          </a:p>
        </p:txBody>
      </p:sp>
      <p:sp>
        <p:nvSpPr>
          <p:cNvPr id="133" name="Google Shape;133;p20"/>
          <p:cNvSpPr txBox="1"/>
          <p:nvPr>
            <p:ph idx="4294967295" type="body"/>
          </p:nvPr>
        </p:nvSpPr>
        <p:spPr>
          <a:xfrm>
            <a:off x="467900" y="2001800"/>
            <a:ext cx="1803900" cy="265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150"/>
              <a:t>Manages EPAM teams</a:t>
            </a:r>
            <a:endParaRPr b="1" sz="1150"/>
          </a:p>
          <a:p>
            <a:pPr indent="0" lvl="0" marL="0" rtl="0" algn="l">
              <a:spcBef>
                <a:spcPts val="800"/>
              </a:spcBef>
              <a:spcAft>
                <a:spcPts val="0"/>
              </a:spcAft>
              <a:buNone/>
            </a:pPr>
            <a:r>
              <a:rPr b="1" lang="en" sz="1150"/>
              <a:t>Large number of developers</a:t>
            </a:r>
            <a:endParaRPr b="1" sz="1150"/>
          </a:p>
          <a:p>
            <a:pPr indent="0" lvl="0" marL="0" rtl="0" algn="l">
              <a:spcBef>
                <a:spcPts val="800"/>
              </a:spcBef>
              <a:spcAft>
                <a:spcPts val="0"/>
              </a:spcAft>
              <a:buNone/>
            </a:pPr>
            <a:r>
              <a:rPr b="1" lang="en" sz="1150"/>
              <a:t>Core ILS functionality (cataloging, acquisitions, circulation)</a:t>
            </a:r>
            <a:endParaRPr b="1" sz="1150"/>
          </a:p>
          <a:p>
            <a:pPr indent="0" lvl="0" marL="0" rtl="0" algn="l">
              <a:spcBef>
                <a:spcPts val="800"/>
              </a:spcBef>
              <a:spcAft>
                <a:spcPts val="0"/>
              </a:spcAft>
              <a:buNone/>
            </a:pPr>
            <a:r>
              <a:rPr b="1" lang="en" sz="1150"/>
              <a:t>American consortial support</a:t>
            </a:r>
            <a:endParaRPr b="1" sz="1150"/>
          </a:p>
          <a:p>
            <a:pPr indent="0" lvl="0" marL="0" rtl="0" algn="l">
              <a:spcBef>
                <a:spcPts val="800"/>
              </a:spcBef>
              <a:spcAft>
                <a:spcPts val="0"/>
              </a:spcAft>
              <a:buNone/>
            </a:pPr>
            <a:r>
              <a:t/>
            </a:r>
            <a:endParaRPr sz="1400"/>
          </a:p>
          <a:p>
            <a:pPr indent="0" lvl="0" marL="0" rtl="0" algn="l">
              <a:spcBef>
                <a:spcPts val="800"/>
              </a:spcBef>
              <a:spcAft>
                <a:spcPts val="0"/>
              </a:spcAft>
              <a:buNone/>
            </a:pPr>
            <a:r>
              <a:t/>
            </a:r>
            <a:endParaRPr sz="1400"/>
          </a:p>
          <a:p>
            <a:pPr indent="0" lvl="0" marL="0" rtl="0" algn="l">
              <a:spcBef>
                <a:spcPts val="800"/>
              </a:spcBef>
              <a:spcAft>
                <a:spcPts val="800"/>
              </a:spcAft>
              <a:buNone/>
            </a:pPr>
            <a:r>
              <a:t/>
            </a:r>
            <a:endParaRPr sz="1400"/>
          </a:p>
        </p:txBody>
      </p:sp>
      <p:grpSp>
        <p:nvGrpSpPr>
          <p:cNvPr id="134" name="Google Shape;134;p20"/>
          <p:cNvGrpSpPr/>
          <p:nvPr/>
        </p:nvGrpSpPr>
        <p:grpSpPr>
          <a:xfrm>
            <a:off x="2531938" y="1571463"/>
            <a:ext cx="1832551" cy="3086700"/>
            <a:chOff x="437825" y="1568589"/>
            <a:chExt cx="2685450" cy="3086700"/>
          </a:xfrm>
        </p:grpSpPr>
        <p:sp>
          <p:nvSpPr>
            <p:cNvPr id="135" name="Google Shape;135;p20"/>
            <p:cNvSpPr/>
            <p:nvPr/>
          </p:nvSpPr>
          <p:spPr>
            <a:xfrm>
              <a:off x="440075" y="1568589"/>
              <a:ext cx="2683200" cy="3086700"/>
            </a:xfrm>
            <a:prstGeom prst="rect">
              <a:avLst/>
            </a:prstGeom>
            <a:no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20"/>
            <p:cNvSpPr txBox="1"/>
            <p:nvPr/>
          </p:nvSpPr>
          <p:spPr>
            <a:xfrm>
              <a:off x="437825" y="1568589"/>
              <a:ext cx="2683200" cy="4119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7" name="Google Shape;137;p20"/>
          <p:cNvSpPr txBox="1"/>
          <p:nvPr>
            <p:ph idx="4294967295" type="body"/>
          </p:nvPr>
        </p:nvSpPr>
        <p:spPr>
          <a:xfrm>
            <a:off x="2532000" y="1574350"/>
            <a:ext cx="1832700" cy="403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300">
                <a:solidFill>
                  <a:schemeClr val="lt1"/>
                </a:solidFill>
              </a:rPr>
              <a:t>Hebis + IndexData</a:t>
            </a:r>
            <a:endParaRPr sz="2000">
              <a:solidFill>
                <a:schemeClr val="lt1"/>
              </a:solidFill>
            </a:endParaRPr>
          </a:p>
        </p:txBody>
      </p:sp>
      <p:sp>
        <p:nvSpPr>
          <p:cNvPr id="138" name="Google Shape;138;p20"/>
          <p:cNvSpPr txBox="1"/>
          <p:nvPr>
            <p:ph idx="4294967295" type="body"/>
          </p:nvPr>
        </p:nvSpPr>
        <p:spPr>
          <a:xfrm>
            <a:off x="2612125" y="2094138"/>
            <a:ext cx="1650600" cy="2563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400"/>
              <a:t>Reminder fees</a:t>
            </a:r>
            <a:endParaRPr b="1" sz="1400"/>
          </a:p>
          <a:p>
            <a:pPr indent="0" lvl="0" marL="0" rtl="0" algn="l">
              <a:spcBef>
                <a:spcPts val="800"/>
              </a:spcBef>
              <a:spcAft>
                <a:spcPts val="0"/>
              </a:spcAft>
              <a:buClr>
                <a:schemeClr val="dk1"/>
              </a:buClr>
              <a:buSzPts val="1100"/>
              <a:buFont typeface="Arial"/>
              <a:buNone/>
            </a:pPr>
            <a:r>
              <a:rPr b="1" lang="en" sz="1400"/>
              <a:t>Circulation add-ons</a:t>
            </a:r>
            <a:endParaRPr b="1" sz="1400"/>
          </a:p>
          <a:p>
            <a:pPr indent="0" lvl="0" marL="0" rtl="0" algn="l">
              <a:spcBef>
                <a:spcPts val="800"/>
              </a:spcBef>
              <a:spcAft>
                <a:spcPts val="0"/>
              </a:spcAft>
              <a:buClr>
                <a:schemeClr val="dk1"/>
              </a:buClr>
              <a:buSzPts val="1100"/>
              <a:buFont typeface="Arial"/>
              <a:buNone/>
            </a:pPr>
            <a:r>
              <a:t/>
            </a:r>
            <a:endParaRPr b="1" sz="1100"/>
          </a:p>
          <a:p>
            <a:pPr indent="0" lvl="0" marL="0" rtl="0" algn="l">
              <a:spcBef>
                <a:spcPts val="800"/>
              </a:spcBef>
              <a:spcAft>
                <a:spcPts val="0"/>
              </a:spcAft>
              <a:buClr>
                <a:schemeClr val="dk1"/>
              </a:buClr>
              <a:buSzPts val="1100"/>
              <a:buFont typeface="Arial"/>
              <a:buNone/>
            </a:pPr>
            <a:r>
              <a:t/>
            </a:r>
            <a:endParaRPr b="1" sz="1300"/>
          </a:p>
          <a:p>
            <a:pPr indent="0" lvl="0" marL="0" rtl="0" algn="l">
              <a:spcBef>
                <a:spcPts val="800"/>
              </a:spcBef>
              <a:spcAft>
                <a:spcPts val="800"/>
              </a:spcAft>
              <a:buNone/>
            </a:pPr>
            <a:r>
              <a:t/>
            </a:r>
            <a:endParaRPr sz="1400"/>
          </a:p>
        </p:txBody>
      </p:sp>
      <p:grpSp>
        <p:nvGrpSpPr>
          <p:cNvPr id="139" name="Google Shape;139;p20"/>
          <p:cNvGrpSpPr/>
          <p:nvPr/>
        </p:nvGrpSpPr>
        <p:grpSpPr>
          <a:xfrm>
            <a:off x="4704863" y="1571463"/>
            <a:ext cx="1832551" cy="3086700"/>
            <a:chOff x="437825" y="1568589"/>
            <a:chExt cx="2685450" cy="3086700"/>
          </a:xfrm>
        </p:grpSpPr>
        <p:sp>
          <p:nvSpPr>
            <p:cNvPr id="140" name="Google Shape;140;p20"/>
            <p:cNvSpPr/>
            <p:nvPr/>
          </p:nvSpPr>
          <p:spPr>
            <a:xfrm>
              <a:off x="440075" y="1568589"/>
              <a:ext cx="2683200" cy="3086700"/>
            </a:xfrm>
            <a:prstGeom prst="rect">
              <a:avLst/>
            </a:prstGeom>
            <a:no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20"/>
            <p:cNvSpPr txBox="1"/>
            <p:nvPr/>
          </p:nvSpPr>
          <p:spPr>
            <a:xfrm>
              <a:off x="437825" y="1568589"/>
              <a:ext cx="2683200" cy="4119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2" name="Google Shape;142;p20"/>
          <p:cNvSpPr txBox="1"/>
          <p:nvPr>
            <p:ph idx="4294967295" type="body"/>
          </p:nvPr>
        </p:nvSpPr>
        <p:spPr>
          <a:xfrm>
            <a:off x="4733450" y="1509500"/>
            <a:ext cx="1803900" cy="49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100">
                <a:solidFill>
                  <a:schemeClr val="lt1"/>
                </a:solidFill>
              </a:rPr>
              <a:t>Bienenvolk:  GBV + Knowledge Integration</a:t>
            </a:r>
            <a:endParaRPr sz="1500">
              <a:solidFill>
                <a:schemeClr val="lt1"/>
              </a:solidFill>
            </a:endParaRPr>
          </a:p>
        </p:txBody>
      </p:sp>
      <p:sp>
        <p:nvSpPr>
          <p:cNvPr id="143" name="Google Shape;143;p20"/>
          <p:cNvSpPr txBox="1"/>
          <p:nvPr>
            <p:ph idx="4294967295" type="body"/>
          </p:nvPr>
        </p:nvSpPr>
        <p:spPr>
          <a:xfrm>
            <a:off x="4785050" y="2094138"/>
            <a:ext cx="1650600" cy="2563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400"/>
              <a:t>ERM functionality</a:t>
            </a:r>
            <a:endParaRPr b="1" sz="1400"/>
          </a:p>
          <a:p>
            <a:pPr indent="0" lvl="0" marL="0" rtl="0" algn="l">
              <a:spcBef>
                <a:spcPts val="800"/>
              </a:spcBef>
              <a:spcAft>
                <a:spcPts val="0"/>
              </a:spcAft>
              <a:buClr>
                <a:schemeClr val="dk1"/>
              </a:buClr>
              <a:buSzPts val="1100"/>
              <a:buFont typeface="Arial"/>
              <a:buNone/>
            </a:pPr>
            <a:r>
              <a:rPr b="1" lang="en" sz="1400"/>
              <a:t>ERM Dashboards</a:t>
            </a:r>
            <a:endParaRPr b="1" sz="1400"/>
          </a:p>
          <a:p>
            <a:pPr indent="0" lvl="0" marL="0" rtl="0" algn="l">
              <a:spcBef>
                <a:spcPts val="800"/>
              </a:spcBef>
              <a:spcAft>
                <a:spcPts val="0"/>
              </a:spcAft>
              <a:buClr>
                <a:schemeClr val="dk1"/>
              </a:buClr>
              <a:buSzPts val="1100"/>
              <a:buFont typeface="Arial"/>
              <a:buNone/>
            </a:pPr>
            <a:r>
              <a:rPr b="1" lang="en" sz="1400"/>
              <a:t>Dashboard Extension (1st ACQ widgets)</a:t>
            </a:r>
            <a:endParaRPr b="1" sz="1400"/>
          </a:p>
          <a:p>
            <a:pPr indent="0" lvl="0" marL="0" rtl="0" algn="l">
              <a:spcBef>
                <a:spcPts val="800"/>
              </a:spcBef>
              <a:spcAft>
                <a:spcPts val="0"/>
              </a:spcAft>
              <a:buNone/>
            </a:pPr>
            <a:r>
              <a:t/>
            </a:r>
            <a:endParaRPr b="1" sz="1400"/>
          </a:p>
          <a:p>
            <a:pPr indent="0" lvl="0" marL="0" rtl="0" algn="l">
              <a:spcBef>
                <a:spcPts val="800"/>
              </a:spcBef>
              <a:spcAft>
                <a:spcPts val="0"/>
              </a:spcAft>
              <a:buNone/>
            </a:pPr>
            <a:r>
              <a:t/>
            </a:r>
            <a:endParaRPr b="1" sz="1400"/>
          </a:p>
          <a:p>
            <a:pPr indent="0" lvl="0" marL="0" rtl="0" algn="l">
              <a:spcBef>
                <a:spcPts val="800"/>
              </a:spcBef>
              <a:spcAft>
                <a:spcPts val="800"/>
              </a:spcAft>
              <a:buNone/>
            </a:pPr>
            <a:r>
              <a:t/>
            </a:r>
            <a:endParaRPr sz="1400"/>
          </a:p>
        </p:txBody>
      </p:sp>
      <p:grpSp>
        <p:nvGrpSpPr>
          <p:cNvPr id="144" name="Google Shape;144;p20"/>
          <p:cNvGrpSpPr/>
          <p:nvPr/>
        </p:nvGrpSpPr>
        <p:grpSpPr>
          <a:xfrm>
            <a:off x="6877738" y="1574338"/>
            <a:ext cx="1832551" cy="3086700"/>
            <a:chOff x="437825" y="1568589"/>
            <a:chExt cx="2685450" cy="3086700"/>
          </a:xfrm>
        </p:grpSpPr>
        <p:sp>
          <p:nvSpPr>
            <p:cNvPr id="145" name="Google Shape;145;p20"/>
            <p:cNvSpPr/>
            <p:nvPr/>
          </p:nvSpPr>
          <p:spPr>
            <a:xfrm>
              <a:off x="440075" y="1568589"/>
              <a:ext cx="2683200" cy="3086700"/>
            </a:xfrm>
            <a:prstGeom prst="rect">
              <a:avLst/>
            </a:prstGeom>
            <a:no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20"/>
            <p:cNvSpPr txBox="1"/>
            <p:nvPr/>
          </p:nvSpPr>
          <p:spPr>
            <a:xfrm>
              <a:off x="437825" y="1568589"/>
              <a:ext cx="2683200" cy="4119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7" name="Google Shape;147;p20"/>
          <p:cNvSpPr txBox="1"/>
          <p:nvPr>
            <p:ph idx="4294967295" type="body"/>
          </p:nvPr>
        </p:nvSpPr>
        <p:spPr>
          <a:xfrm>
            <a:off x="6956550" y="1568613"/>
            <a:ext cx="1753800" cy="411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100">
                <a:solidFill>
                  <a:schemeClr val="lt1"/>
                </a:solidFill>
              </a:rPr>
              <a:t>Sif: GBV + Index Data</a:t>
            </a:r>
            <a:endParaRPr sz="1200">
              <a:solidFill>
                <a:schemeClr val="lt1"/>
              </a:solidFill>
            </a:endParaRPr>
          </a:p>
        </p:txBody>
      </p:sp>
      <p:sp>
        <p:nvSpPr>
          <p:cNvPr id="148" name="Google Shape;148;p20"/>
          <p:cNvSpPr txBox="1"/>
          <p:nvPr>
            <p:ph idx="4294967295" type="body"/>
          </p:nvPr>
        </p:nvSpPr>
        <p:spPr>
          <a:xfrm>
            <a:off x="6957925" y="2097013"/>
            <a:ext cx="1650600" cy="2563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400"/>
              <a:t>Connections to union catalog</a:t>
            </a:r>
            <a:endParaRPr b="1" sz="1400"/>
          </a:p>
          <a:p>
            <a:pPr indent="0" lvl="0" marL="0" rtl="0" algn="l">
              <a:spcBef>
                <a:spcPts val="800"/>
              </a:spcBef>
              <a:spcAft>
                <a:spcPts val="0"/>
              </a:spcAft>
              <a:buClr>
                <a:schemeClr val="dk1"/>
              </a:buClr>
              <a:buSzPts val="1100"/>
              <a:buFont typeface="Arial"/>
              <a:buNone/>
            </a:pPr>
            <a:r>
              <a:rPr b="1" lang="en" sz="1400"/>
              <a:t>German consortia requirements</a:t>
            </a:r>
            <a:endParaRPr b="1" sz="1400"/>
          </a:p>
          <a:p>
            <a:pPr indent="0" lvl="0" marL="0" rtl="0" algn="l">
              <a:spcBef>
                <a:spcPts val="800"/>
              </a:spcBef>
              <a:spcAft>
                <a:spcPts val="0"/>
              </a:spcAft>
              <a:buClr>
                <a:schemeClr val="dk1"/>
              </a:buClr>
              <a:buSzPts val="1100"/>
              <a:buFont typeface="Arial"/>
              <a:buNone/>
            </a:pPr>
            <a:r>
              <a:rPr b="1" lang="en" sz="1400"/>
              <a:t>FOLIO Harvester </a:t>
            </a:r>
            <a:endParaRPr b="1" sz="1400"/>
          </a:p>
          <a:p>
            <a:pPr indent="0" lvl="0" marL="0" rtl="0" algn="l">
              <a:spcBef>
                <a:spcPts val="800"/>
              </a:spcBef>
              <a:spcAft>
                <a:spcPts val="0"/>
              </a:spcAft>
              <a:buNone/>
            </a:pPr>
            <a:r>
              <a:t/>
            </a:r>
            <a:endParaRPr b="1" sz="1400"/>
          </a:p>
          <a:p>
            <a:pPr indent="0" lvl="0" marL="0" rtl="0" algn="l">
              <a:spcBef>
                <a:spcPts val="800"/>
              </a:spcBef>
              <a:spcAft>
                <a:spcPts val="800"/>
              </a:spcAft>
              <a:buNone/>
            </a:pPr>
            <a:r>
              <a:t/>
            </a:r>
            <a:endParaRPr sz="14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Teams/Developers on FOLIO</a:t>
            </a:r>
            <a:endParaRPr/>
          </a:p>
        </p:txBody>
      </p:sp>
      <p:cxnSp>
        <p:nvCxnSpPr>
          <p:cNvPr id="154" name="Google Shape;154;p21"/>
          <p:cNvCxnSpPr/>
          <p:nvPr/>
        </p:nvCxnSpPr>
        <p:spPr>
          <a:xfrm>
            <a:off x="4364550" y="1242375"/>
            <a:ext cx="414900" cy="0"/>
          </a:xfrm>
          <a:prstGeom prst="straightConnector1">
            <a:avLst/>
          </a:prstGeom>
          <a:noFill/>
          <a:ln cap="flat" cmpd="sng" w="28575">
            <a:solidFill>
              <a:schemeClr val="lt2"/>
            </a:solidFill>
            <a:prstDash val="solid"/>
            <a:round/>
            <a:headEnd len="sm" w="sm" type="none"/>
            <a:tailEnd len="sm" w="sm" type="none"/>
          </a:ln>
        </p:spPr>
      </p:cxnSp>
      <p:grpSp>
        <p:nvGrpSpPr>
          <p:cNvPr id="155" name="Google Shape;155;p21"/>
          <p:cNvGrpSpPr/>
          <p:nvPr/>
        </p:nvGrpSpPr>
        <p:grpSpPr>
          <a:xfrm>
            <a:off x="437813" y="1568600"/>
            <a:ext cx="1832551" cy="3086700"/>
            <a:chOff x="437825" y="1568589"/>
            <a:chExt cx="2685450" cy="3086700"/>
          </a:xfrm>
        </p:grpSpPr>
        <p:sp>
          <p:nvSpPr>
            <p:cNvPr id="156" name="Google Shape;156;p21"/>
            <p:cNvSpPr/>
            <p:nvPr/>
          </p:nvSpPr>
          <p:spPr>
            <a:xfrm>
              <a:off x="440075" y="1568589"/>
              <a:ext cx="2683200" cy="3086700"/>
            </a:xfrm>
            <a:prstGeom prst="rect">
              <a:avLst/>
            </a:prstGeom>
            <a:no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21"/>
            <p:cNvSpPr txBox="1"/>
            <p:nvPr/>
          </p:nvSpPr>
          <p:spPr>
            <a:xfrm>
              <a:off x="437825" y="1568589"/>
              <a:ext cx="2683200" cy="4119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58" name="Google Shape;158;p21"/>
          <p:cNvSpPr txBox="1"/>
          <p:nvPr>
            <p:ph idx="4294967295" type="body"/>
          </p:nvPr>
        </p:nvSpPr>
        <p:spPr>
          <a:xfrm>
            <a:off x="516625" y="1565875"/>
            <a:ext cx="1753800" cy="411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500">
                <a:solidFill>
                  <a:schemeClr val="lt1"/>
                </a:solidFill>
              </a:rPr>
              <a:t>Institution Teams</a:t>
            </a:r>
            <a:endParaRPr sz="1100">
              <a:solidFill>
                <a:schemeClr val="lt1"/>
              </a:solidFill>
            </a:endParaRPr>
          </a:p>
        </p:txBody>
      </p:sp>
      <p:sp>
        <p:nvSpPr>
          <p:cNvPr id="159" name="Google Shape;159;p21"/>
          <p:cNvSpPr txBox="1"/>
          <p:nvPr>
            <p:ph idx="4294967295" type="body"/>
          </p:nvPr>
        </p:nvSpPr>
        <p:spPr>
          <a:xfrm>
            <a:off x="518000" y="2091275"/>
            <a:ext cx="1650600" cy="2563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400"/>
              <a:t>From American/European institutions and consortia</a:t>
            </a:r>
            <a:endParaRPr b="1" sz="1400"/>
          </a:p>
          <a:p>
            <a:pPr indent="0" lvl="0" marL="0" rtl="0" algn="l">
              <a:spcBef>
                <a:spcPts val="800"/>
              </a:spcBef>
              <a:spcAft>
                <a:spcPts val="0"/>
              </a:spcAft>
              <a:buClr>
                <a:schemeClr val="dk1"/>
              </a:buClr>
              <a:buSzPts val="1100"/>
              <a:buFont typeface="Arial"/>
              <a:buNone/>
            </a:pPr>
            <a:r>
              <a:rPr b="1" lang="en" sz="1400"/>
              <a:t>Workflows</a:t>
            </a:r>
            <a:endParaRPr b="1" sz="1400"/>
          </a:p>
          <a:p>
            <a:pPr indent="0" lvl="0" marL="0" rtl="0" algn="l">
              <a:spcBef>
                <a:spcPts val="800"/>
              </a:spcBef>
              <a:spcAft>
                <a:spcPts val="0"/>
              </a:spcAft>
              <a:buClr>
                <a:schemeClr val="dk1"/>
              </a:buClr>
              <a:buSzPts val="1100"/>
              <a:buFont typeface="Arial"/>
              <a:buNone/>
            </a:pPr>
            <a:r>
              <a:rPr b="1" lang="en" sz="1400"/>
              <a:t>Calendars</a:t>
            </a:r>
            <a:endParaRPr b="1" sz="1400"/>
          </a:p>
          <a:p>
            <a:pPr indent="0" lvl="0" marL="0" rtl="0" algn="l">
              <a:spcBef>
                <a:spcPts val="800"/>
              </a:spcBef>
              <a:spcAft>
                <a:spcPts val="800"/>
              </a:spcAft>
              <a:buClr>
                <a:schemeClr val="dk1"/>
              </a:buClr>
              <a:buSzPts val="1100"/>
              <a:buFont typeface="Arial"/>
              <a:buNone/>
            </a:pPr>
            <a:r>
              <a:rPr b="1" lang="en" sz="1400"/>
              <a:t>Core ILS enhancements</a:t>
            </a:r>
            <a:endParaRPr sz="1900"/>
          </a:p>
        </p:txBody>
      </p:sp>
      <p:grpSp>
        <p:nvGrpSpPr>
          <p:cNvPr id="160" name="Google Shape;160;p21"/>
          <p:cNvGrpSpPr/>
          <p:nvPr/>
        </p:nvGrpSpPr>
        <p:grpSpPr>
          <a:xfrm>
            <a:off x="2531938" y="1571463"/>
            <a:ext cx="1832551" cy="3086700"/>
            <a:chOff x="437825" y="1568589"/>
            <a:chExt cx="2685450" cy="3086700"/>
          </a:xfrm>
        </p:grpSpPr>
        <p:sp>
          <p:nvSpPr>
            <p:cNvPr id="161" name="Google Shape;161;p21"/>
            <p:cNvSpPr/>
            <p:nvPr/>
          </p:nvSpPr>
          <p:spPr>
            <a:xfrm>
              <a:off x="440075" y="1568589"/>
              <a:ext cx="2683200" cy="3086700"/>
            </a:xfrm>
            <a:prstGeom prst="rect">
              <a:avLst/>
            </a:prstGeom>
            <a:no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21"/>
            <p:cNvSpPr txBox="1"/>
            <p:nvPr/>
          </p:nvSpPr>
          <p:spPr>
            <a:xfrm>
              <a:off x="437825" y="1568589"/>
              <a:ext cx="2683200" cy="4119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3" name="Google Shape;163;p21"/>
          <p:cNvSpPr txBox="1"/>
          <p:nvPr>
            <p:ph idx="4294967295" type="body"/>
          </p:nvPr>
        </p:nvSpPr>
        <p:spPr>
          <a:xfrm>
            <a:off x="2610750" y="1644523"/>
            <a:ext cx="1753800" cy="333000"/>
          </a:xfrm>
          <a:prstGeom prst="rect">
            <a:avLst/>
          </a:prstGeom>
        </p:spPr>
        <p:txBody>
          <a:bodyPr anchorCtr="0" anchor="t" bIns="91425" lIns="91425" spcFirstLastPara="1" rIns="91425" wrap="square" tIns="0">
            <a:noAutofit/>
          </a:bodyPr>
          <a:lstStyle/>
          <a:p>
            <a:pPr indent="0" lvl="0" marL="0" rtl="0" algn="l">
              <a:spcBef>
                <a:spcPts val="0"/>
              </a:spcBef>
              <a:spcAft>
                <a:spcPts val="0"/>
              </a:spcAft>
              <a:buClr>
                <a:schemeClr val="dk1"/>
              </a:buClr>
              <a:buSzPts val="1100"/>
              <a:buFont typeface="Arial"/>
              <a:buNone/>
            </a:pPr>
            <a:r>
              <a:rPr lang="en" sz="1200">
                <a:solidFill>
                  <a:schemeClr val="lt1"/>
                </a:solidFill>
              </a:rPr>
              <a:t>Individual Developers</a:t>
            </a:r>
            <a:endParaRPr/>
          </a:p>
        </p:txBody>
      </p:sp>
      <p:sp>
        <p:nvSpPr>
          <p:cNvPr id="164" name="Google Shape;164;p21"/>
          <p:cNvSpPr txBox="1"/>
          <p:nvPr>
            <p:ph idx="4294967295" type="body"/>
          </p:nvPr>
        </p:nvSpPr>
        <p:spPr>
          <a:xfrm>
            <a:off x="2612125" y="2094138"/>
            <a:ext cx="1650600" cy="2563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400"/>
              <a:t>From multiple institutions</a:t>
            </a:r>
            <a:endParaRPr b="1" sz="1400"/>
          </a:p>
          <a:p>
            <a:pPr indent="0" lvl="0" marL="0" rtl="0" algn="l">
              <a:spcBef>
                <a:spcPts val="800"/>
              </a:spcBef>
              <a:spcAft>
                <a:spcPts val="0"/>
              </a:spcAft>
              <a:buClr>
                <a:schemeClr val="dk1"/>
              </a:buClr>
              <a:buSzPts val="1100"/>
              <a:buFont typeface="Arial"/>
              <a:buNone/>
            </a:pPr>
            <a:r>
              <a:rPr b="1" lang="en" sz="1400"/>
              <a:t>Join in teams as needed/where interested</a:t>
            </a:r>
            <a:endParaRPr b="1" sz="1400"/>
          </a:p>
          <a:p>
            <a:pPr indent="0" lvl="0" marL="0" rtl="0" algn="l">
              <a:spcBef>
                <a:spcPts val="800"/>
              </a:spcBef>
              <a:spcAft>
                <a:spcPts val="800"/>
              </a:spcAft>
              <a:buClr>
                <a:schemeClr val="dk1"/>
              </a:buClr>
              <a:buSzPts val="1100"/>
              <a:buFont typeface="Arial"/>
              <a:buNone/>
            </a:pPr>
            <a:r>
              <a:rPr b="1" lang="en" sz="1400"/>
              <a:t>Enhance features across all functional areas</a:t>
            </a:r>
            <a:endParaRPr b="1" sz="1400"/>
          </a:p>
        </p:txBody>
      </p:sp>
      <p:grpSp>
        <p:nvGrpSpPr>
          <p:cNvPr id="165" name="Google Shape;165;p21"/>
          <p:cNvGrpSpPr/>
          <p:nvPr/>
        </p:nvGrpSpPr>
        <p:grpSpPr>
          <a:xfrm>
            <a:off x="4704863" y="1571463"/>
            <a:ext cx="1832551" cy="3086700"/>
            <a:chOff x="437825" y="1568589"/>
            <a:chExt cx="2685450" cy="3086700"/>
          </a:xfrm>
        </p:grpSpPr>
        <p:sp>
          <p:nvSpPr>
            <p:cNvPr id="166" name="Google Shape;166;p21"/>
            <p:cNvSpPr/>
            <p:nvPr/>
          </p:nvSpPr>
          <p:spPr>
            <a:xfrm>
              <a:off x="440075" y="1568589"/>
              <a:ext cx="2683200" cy="3086700"/>
            </a:xfrm>
            <a:prstGeom prst="rect">
              <a:avLst/>
            </a:prstGeom>
            <a:no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21"/>
            <p:cNvSpPr txBox="1"/>
            <p:nvPr/>
          </p:nvSpPr>
          <p:spPr>
            <a:xfrm>
              <a:off x="437825" y="1568589"/>
              <a:ext cx="2683200" cy="4119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8" name="Google Shape;168;p21"/>
          <p:cNvSpPr txBox="1"/>
          <p:nvPr>
            <p:ph idx="4294967295" type="body"/>
          </p:nvPr>
        </p:nvSpPr>
        <p:spPr>
          <a:xfrm>
            <a:off x="4783675" y="1487077"/>
            <a:ext cx="1753800" cy="490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100">
                <a:solidFill>
                  <a:schemeClr val="lt1"/>
                </a:solidFill>
              </a:rPr>
              <a:t>University Library Leipzig + Knowledge Integration</a:t>
            </a:r>
            <a:endParaRPr sz="1100">
              <a:solidFill>
                <a:schemeClr val="lt1"/>
              </a:solidFill>
            </a:endParaRPr>
          </a:p>
        </p:txBody>
      </p:sp>
      <p:sp>
        <p:nvSpPr>
          <p:cNvPr id="169" name="Google Shape;169;p21"/>
          <p:cNvSpPr txBox="1"/>
          <p:nvPr>
            <p:ph idx="4294967295" type="body"/>
          </p:nvPr>
        </p:nvSpPr>
        <p:spPr>
          <a:xfrm>
            <a:off x="4785050" y="2094149"/>
            <a:ext cx="1650600" cy="2428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400"/>
              <a:t>Usage statistics</a:t>
            </a:r>
            <a:endParaRPr b="1" sz="1400"/>
          </a:p>
          <a:p>
            <a:pPr indent="0" lvl="0" marL="0" rtl="0" algn="l">
              <a:spcBef>
                <a:spcPts val="800"/>
              </a:spcBef>
              <a:spcAft>
                <a:spcPts val="0"/>
              </a:spcAft>
              <a:buNone/>
            </a:pPr>
            <a:r>
              <a:rPr b="1" lang="en" sz="1400"/>
              <a:t>Open Access</a:t>
            </a:r>
            <a:endParaRPr b="1" sz="1400"/>
          </a:p>
          <a:p>
            <a:pPr indent="0" lvl="0" marL="0" rtl="0" algn="l">
              <a:spcBef>
                <a:spcPts val="800"/>
              </a:spcBef>
              <a:spcAft>
                <a:spcPts val="0"/>
              </a:spcAft>
              <a:buClr>
                <a:schemeClr val="dk1"/>
              </a:buClr>
              <a:buSzPts val="1100"/>
              <a:buFont typeface="Arial"/>
              <a:buNone/>
            </a:pPr>
            <a:r>
              <a:rPr b="1" lang="en" sz="1400"/>
              <a:t>Number Generator</a:t>
            </a:r>
            <a:endParaRPr b="1" sz="1400"/>
          </a:p>
          <a:p>
            <a:pPr indent="0" lvl="0" marL="0" rtl="0" algn="l">
              <a:spcBef>
                <a:spcPts val="800"/>
              </a:spcBef>
              <a:spcAft>
                <a:spcPts val="0"/>
              </a:spcAft>
              <a:buNone/>
            </a:pPr>
            <a:r>
              <a:t/>
            </a:r>
            <a:endParaRPr b="1" sz="1400"/>
          </a:p>
          <a:p>
            <a:pPr indent="0" lvl="0" marL="0" rtl="0" algn="l">
              <a:spcBef>
                <a:spcPts val="800"/>
              </a:spcBef>
              <a:spcAft>
                <a:spcPts val="0"/>
              </a:spcAft>
              <a:buNone/>
            </a:pPr>
            <a:r>
              <a:t/>
            </a:r>
            <a:endParaRPr b="1" sz="1400"/>
          </a:p>
          <a:p>
            <a:pPr indent="0" lvl="0" marL="0" rtl="0" algn="l">
              <a:spcBef>
                <a:spcPts val="800"/>
              </a:spcBef>
              <a:spcAft>
                <a:spcPts val="800"/>
              </a:spcAft>
              <a:buNone/>
            </a:pPr>
            <a:r>
              <a:t/>
            </a:r>
            <a:endParaRPr sz="1400"/>
          </a:p>
        </p:txBody>
      </p:sp>
      <p:sp>
        <p:nvSpPr>
          <p:cNvPr id="170" name="Google Shape;170;p21"/>
          <p:cNvSpPr txBox="1"/>
          <p:nvPr>
            <p:ph idx="4294967295" type="body"/>
          </p:nvPr>
        </p:nvSpPr>
        <p:spPr>
          <a:xfrm>
            <a:off x="6956550" y="1568613"/>
            <a:ext cx="1753800" cy="411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200">
              <a:solidFill>
                <a:schemeClr val="lt1"/>
              </a:solidFill>
            </a:endParaRPr>
          </a:p>
        </p:txBody>
      </p:sp>
      <p:grpSp>
        <p:nvGrpSpPr>
          <p:cNvPr id="171" name="Google Shape;171;p21"/>
          <p:cNvGrpSpPr/>
          <p:nvPr/>
        </p:nvGrpSpPr>
        <p:grpSpPr>
          <a:xfrm>
            <a:off x="6856188" y="1565863"/>
            <a:ext cx="1832551" cy="3086700"/>
            <a:chOff x="437825" y="1568589"/>
            <a:chExt cx="2685450" cy="3086700"/>
          </a:xfrm>
        </p:grpSpPr>
        <p:sp>
          <p:nvSpPr>
            <p:cNvPr id="172" name="Google Shape;172;p21"/>
            <p:cNvSpPr/>
            <p:nvPr/>
          </p:nvSpPr>
          <p:spPr>
            <a:xfrm>
              <a:off x="440075" y="1568589"/>
              <a:ext cx="2683200" cy="3086700"/>
            </a:xfrm>
            <a:prstGeom prst="rect">
              <a:avLst/>
            </a:prstGeom>
            <a:no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15000"/>
                </a:lnSpc>
                <a:spcBef>
                  <a:spcPts val="0"/>
                </a:spcBef>
                <a:spcAft>
                  <a:spcPts val="800"/>
                </a:spcAft>
                <a:buClr>
                  <a:schemeClr val="dk1"/>
                </a:buClr>
                <a:buSzPts val="1100"/>
                <a:buFont typeface="Arial"/>
                <a:buNone/>
              </a:pPr>
              <a:r>
                <a:t/>
              </a:r>
              <a:endParaRPr/>
            </a:p>
          </p:txBody>
        </p:sp>
        <p:sp>
          <p:nvSpPr>
            <p:cNvPr id="173" name="Google Shape;173;p21"/>
            <p:cNvSpPr txBox="1"/>
            <p:nvPr/>
          </p:nvSpPr>
          <p:spPr>
            <a:xfrm>
              <a:off x="437825" y="1568589"/>
              <a:ext cx="2683200" cy="4119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500">
                  <a:solidFill>
                    <a:schemeClr val="lt1"/>
                  </a:solidFill>
                  <a:latin typeface="Open Sans"/>
                  <a:ea typeface="Open Sans"/>
                  <a:cs typeface="Open Sans"/>
                  <a:sym typeface="Open Sans"/>
                </a:rPr>
                <a:t>K-Int, Duke, GBV</a:t>
              </a:r>
              <a:endParaRPr/>
            </a:p>
          </p:txBody>
        </p:sp>
      </p:grpSp>
      <p:sp>
        <p:nvSpPr>
          <p:cNvPr id="174" name="Google Shape;174;p21"/>
          <p:cNvSpPr txBox="1"/>
          <p:nvPr/>
        </p:nvSpPr>
        <p:spPr>
          <a:xfrm>
            <a:off x="6877800" y="2094150"/>
            <a:ext cx="1650600" cy="8958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800"/>
              </a:spcAft>
              <a:buClr>
                <a:schemeClr val="dk1"/>
              </a:buClr>
              <a:buSzPts val="1100"/>
              <a:buFont typeface="Arial"/>
              <a:buNone/>
            </a:pPr>
            <a:r>
              <a:rPr b="1" lang="en">
                <a:solidFill>
                  <a:schemeClr val="dk1"/>
                </a:solidFill>
                <a:latin typeface="Open Sans"/>
                <a:ea typeface="Open Sans"/>
                <a:cs typeface="Open Sans"/>
                <a:sym typeface="Open Sans"/>
              </a:rPr>
              <a:t>Serials Management (incl. claiming)</a:t>
            </a:r>
            <a:endParaRPr sz="1500">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